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23.xml.rels" ContentType="application/vnd.openxmlformats-package.relationships+xml"/>
  <Override PartName="/ppt/notesSlides/notesSlide23.xml" ContentType="application/vnd.openxmlformats-officedocument.presentationml.notes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51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52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72.png" ContentType="image/png"/>
  <Override PartName="/ppt/media/image171.png" ContentType="image/png"/>
  <Override PartName="/ppt/media/image157.png" ContentType="image/png"/>
  <Override PartName="/ppt/media/image156.png" ContentType="image/png"/>
  <Override PartName="/ppt/media/image154.png" ContentType="image/png"/>
  <Override PartName="/ppt/media/image153.png" ContentType="image/png"/>
  <Override PartName="/ppt/media/image149.png" ContentType="image/png"/>
  <Override PartName="/ppt/media/image147.png" ContentType="image/png"/>
  <Override PartName="/ppt/media/image145.png" ContentType="image/png"/>
  <Override PartName="/ppt/media/image144.png" ContentType="image/png"/>
  <Override PartName="/ppt/media/image142.png" ContentType="image/png"/>
  <Override PartName="/ppt/media/image141.png" ContentType="image/png"/>
  <Override PartName="/ppt/media/image140.png" ContentType="image/png"/>
  <Override PartName="/ppt/media/image159.png" ContentType="image/png"/>
  <Override PartName="/ppt/media/image139.png" ContentType="image/png"/>
  <Override PartName="/ppt/media/image137.png" ContentType="image/png"/>
  <Override PartName="/ppt/media/image135.png" ContentType="image/png"/>
  <Override PartName="/ppt/media/image134.png" ContentType="image/png"/>
  <Override PartName="/ppt/media/image130.png" ContentType="image/png"/>
  <Override PartName="/ppt/media/image127.png" ContentType="image/png"/>
  <Override PartName="/ppt/media/image125.png" ContentType="image/png"/>
  <Override PartName="/ppt/media/image120.png" ContentType="image/png"/>
  <Override PartName="/ppt/media/image119.png" ContentType="image/png"/>
  <Override PartName="/ppt/media/image123.png" ContentType="image/png"/>
  <Override PartName="/ppt/media/image108.png" ContentType="image/png"/>
  <Override PartName="/ppt/media/image107.jpeg" ContentType="image/jpeg"/>
  <Override PartName="/ppt/media/image105.png" ContentType="image/png"/>
  <Override PartName="/ppt/media/image102.png" ContentType="image/png"/>
  <Override PartName="/ppt/media/image160.png" ContentType="image/png"/>
  <Override PartName="/ppt/media/image100.png" ContentType="image/png"/>
  <Override PartName="/ppt/media/image151.png" ContentType="image/png"/>
  <Override PartName="/ppt/media/image98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52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158.png" ContentType="image/png"/>
  <Override PartName="/ppt/media/image83.png" ContentType="image/png"/>
  <Override PartName="/ppt/media/image155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106.png" ContentType="image/png"/>
  <Override PartName="/ppt/media/image95.png" ContentType="image/png"/>
  <Override PartName="/ppt/media/image76.png" ContentType="image/png"/>
  <Override PartName="/ppt/media/image93.png" ContentType="image/png"/>
  <Override PartName="/ppt/media/image75.png" ContentType="image/png"/>
  <Override PartName="/ppt/media/image74.png" ContentType="image/png"/>
  <Override PartName="/ppt/media/image73.png" ContentType="image/png"/>
  <Override PartName="/ppt/media/image71.png" ContentType="image/png"/>
  <Override PartName="/ppt/media/image138.png" ContentType="image/png"/>
  <Override PartName="/ppt/media/image118.png" ContentType="image/png"/>
  <Override PartName="/ppt/media/image129.png" ContentType="image/png"/>
  <Override PartName="/ppt/media/image68.png" ContentType="image/png"/>
  <Override PartName="/ppt/media/image69.png" ContentType="image/png"/>
  <Override PartName="/ppt/media/image67.png" ContentType="image/png"/>
  <Override PartName="/ppt/media/image66.png" ContentType="image/png"/>
  <Override PartName="/ppt/media/image122.png" ContentType="image/png"/>
  <Override PartName="/ppt/media/image65.png" ContentType="image/png"/>
  <Override PartName="/ppt/media/image64.png" ContentType="image/png"/>
  <Override PartName="/ppt/media/image72.png" ContentType="image/png"/>
  <Override PartName="/ppt/media/image63.png" ContentType="image/png"/>
  <Override PartName="/ppt/media/image62.png" ContentType="image/png"/>
  <Override PartName="/ppt/media/image60.png" ContentType="image/png"/>
  <Override PartName="/ppt/media/image59.png" ContentType="image/png"/>
  <Override PartName="/ppt/media/image78.png" ContentType="image/png"/>
  <Override PartName="/ppt/media/image58.png" ContentType="image/png"/>
  <Override PartName="/ppt/media/image57.png" ContentType="image/png"/>
  <Override PartName="/ppt/media/image97.png" ContentType="image/png"/>
  <Override PartName="/ppt/media/image53.png" ContentType="image/png"/>
  <Override PartName="/ppt/media/image52.png" ContentType="image/png"/>
  <Override PartName="/ppt/media/image86.png" ContentType="image/png"/>
  <Override PartName="/ppt/media/image136.png" ContentType="image/png"/>
  <Override PartName="/ppt/media/image56.png" ContentType="image/png"/>
  <Override PartName="/ppt/media/image51.png" ContentType="image/png"/>
  <Override PartName="/ppt/media/image50.png" ContentType="image/png"/>
  <Override PartName="/ppt/media/image128.png" ContentType="image/png"/>
  <Override PartName="/ppt/media/image49.png" ContentType="image/png"/>
  <Override PartName="/ppt/media/image89.png" ContentType="image/png"/>
  <Override PartName="/ppt/media/image43.png" ContentType="image/png"/>
  <Override PartName="/ppt/media/image124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131.png" ContentType="image/png"/>
  <Override PartName="/ppt/media/image32.png" ContentType="image/png"/>
  <Override PartName="/ppt/media/image45.png" ContentType="image/png"/>
  <Override PartName="/ppt/media/image132.png" ContentType="image/png"/>
  <Override PartName="/ppt/media/image44.png" ContentType="image/png"/>
  <Override PartName="/ppt/media/image30.png" ContentType="image/png"/>
  <Override PartName="/ppt/media/image27.png" ContentType="image/png"/>
  <Override PartName="/ppt/media/image143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87.png" ContentType="image/png"/>
  <Override PartName="/ppt/media/image126.png" ContentType="image/png"/>
  <Override PartName="/ppt/media/image25.png" ContentType="image/png"/>
  <Override PartName="/ppt/media/image28.png" ContentType="image/png"/>
  <Override PartName="/ppt/media/image146.png" ContentType="image/png"/>
  <Override PartName="/ppt/media/image55.png" ContentType="image/png"/>
  <Override PartName="/ppt/media/image77.png" ContentType="image/png"/>
  <Override PartName="/ppt/media/image150.png" ContentType="image/png"/>
  <Override PartName="/ppt/media/image22.png" ContentType="image/png"/>
  <Override PartName="/ppt/media/image37.png" ContentType="image/png"/>
  <Override PartName="/ppt/media/image99.png" ContentType="image/png"/>
  <Override PartName="/ppt/media/image31.png" ContentType="image/png"/>
  <Override PartName="/ppt/media/image24.png" ContentType="image/png"/>
  <Override PartName="/ppt/media/image61.png" ContentType="image/png"/>
  <Override PartName="/ppt/media/image5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96.png" ContentType="image/png"/>
  <Override PartName="/ppt/media/image16.png" ContentType="image/png"/>
  <Override PartName="/ppt/media/image17.png" ContentType="image/png"/>
  <Override PartName="/ppt/media/image133.png" ContentType="image/png"/>
  <Override PartName="/ppt/media/image14.png" ContentType="image/png"/>
  <Override PartName="/ppt/media/image13.png" ContentType="image/png"/>
  <Override PartName="/ppt/media/image46.png" ContentType="image/png"/>
  <Override PartName="/ppt/media/image121.png" ContentType="image/png"/>
  <Override PartName="/ppt/media/image23.png" ContentType="image/png"/>
  <Override PartName="/ppt/media/image166.png" ContentType="image/png"/>
  <Override PartName="/ppt/media/image12.png" ContentType="image/png"/>
  <Override PartName="/ppt/media/image148.png" ContentType="image/png"/>
  <Override PartName="/ppt/media/image39.png" ContentType="image/png"/>
  <Override PartName="/ppt/media/image94.png" ContentType="image/png"/>
  <Override PartName="/ppt/media/image35.png" ContentType="image/png"/>
  <Override PartName="/ppt/media/image10.png" ContentType="image/png"/>
  <Override PartName="/ppt/media/image117.png" ContentType="image/pn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79.png" ContentType="image/png"/>
  <Override PartName="/ppt/media/image47.png" ContentType="image/png"/>
  <Override PartName="/ppt/media/image70.png" ContentType="image/png"/>
  <Override PartName="/ppt/media/image104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lang="en-US" sz="2810">
                <a:latin typeface="Arial"/>
              </a:rPr>
              <a:t>Click to edit the notes format</a:t>
            </a:r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&lt;header&gt;</a:t>
            </a:r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CF9570A-3C16-4314-ADC0-86F960CA22EE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1008000" y="5078880"/>
            <a:ext cx="5542560" cy="4809600"/>
          </a:xfrm>
          <a:prstGeom prst="rect">
            <a:avLst/>
          </a:prstGeom>
          <a:noFill/>
          <a:ln>
            <a:noFill/>
          </a:ln>
        </p:spPr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128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28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768680"/>
            <a:ext cx="9071280" cy="438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291760" y="176832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301320"/>
            <a:ext cx="9071280" cy="5850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364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405900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768680"/>
            <a:ext cx="442656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4059000"/>
            <a:ext cx="9071280" cy="20912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Click to edit the title text format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3200">
                <a:latin typeface="Roboto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Seventh Outline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lang="en-US" sz="1400">
                <a:latin typeface="Times New Roman"/>
              </a:rPr>
              <a:t>&lt;date/time&gt;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n-US" sz="1400">
                <a:latin typeface="Times New Roman"/>
              </a:rPr>
              <a:t>&lt;footer&gt;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D31937BE-099D-4803-A084-F637DE617E94}" type="slidenum">
              <a:rPr lang="en-US" sz="1400">
                <a:latin typeface="Times New Roman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Click to edit the title text format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Click to edit the outline text format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Third Outline Level</a:t>
            </a:r>
            <a:endParaRPr/>
          </a:p>
          <a:p>
            <a:pPr lvl="3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Seventh Outline Level</a:t>
            </a:r>
            <a:endParaRPr/>
          </a:p>
        </p:txBody>
      </p:sp>
      <p:pic>
        <p:nvPicPr>
          <p:cNvPr id="41" name="Bild 7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12480" y="6949440"/>
            <a:ext cx="1504080" cy="496440"/>
          </a:xfrm>
          <a:prstGeom prst="rect">
            <a:avLst/>
          </a:prstGeom>
          <a:ln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slideLayout" Target="../slideLayouts/slideLayout1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slideLayout" Target="../slideLayouts/slideLayout1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slideLayout" Target="../slideLayouts/slideLayout1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Relationship Id="rId7" Type="http://schemas.openxmlformats.org/officeDocument/2006/relationships/image" Target="../media/image91.png"/><Relationship Id="rId8" Type="http://schemas.openxmlformats.org/officeDocument/2006/relationships/image" Target="../media/image92.png"/><Relationship Id="rId9" Type="http://schemas.openxmlformats.org/officeDocument/2006/relationships/image" Target="../media/image93.png"/><Relationship Id="rId10" Type="http://schemas.openxmlformats.org/officeDocument/2006/relationships/image" Target="../media/image94.png"/><Relationship Id="rId11" Type="http://schemas.openxmlformats.org/officeDocument/2006/relationships/image" Target="../media/image95.png"/><Relationship Id="rId12" Type="http://schemas.openxmlformats.org/officeDocument/2006/relationships/image" Target="../media/image96.png"/><Relationship Id="rId13" Type="http://schemas.openxmlformats.org/officeDocument/2006/relationships/image" Target="../media/image97.png"/><Relationship Id="rId14" Type="http://schemas.openxmlformats.org/officeDocument/2006/relationships/image" Target="../media/image98.png"/><Relationship Id="rId15" Type="http://schemas.openxmlformats.org/officeDocument/2006/relationships/image" Target="../media/image99.png"/><Relationship Id="rId16" Type="http://schemas.openxmlformats.org/officeDocument/2006/relationships/image" Target="../media/image100.png"/><Relationship Id="rId17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slideLayout" Target="../slideLayouts/slideLayout1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jpe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slideLayout" Target="../slideLayouts/slideLayout1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9"/><Relationship Id="rId2" Type="http://schemas.openxmlformats.org/officeDocument/2006/relationships/image" Target="../media/image110"/><Relationship Id="rId3" Type="http://schemas.openxmlformats.org/officeDocument/2006/relationships/image" Target="../media/image111"/><Relationship Id="rId4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12"/><Relationship Id="rId2" Type="http://schemas.openxmlformats.org/officeDocument/2006/relationships/image" Target="../media/image113"/><Relationship Id="rId3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14"/><Relationship Id="rId2" Type="http://schemas.openxmlformats.org/officeDocument/2006/relationships/image" Target="../media/image115"/><Relationship Id="rId3" Type="http://schemas.openxmlformats.org/officeDocument/2006/relationships/image" Target="../media/image116"/><Relationship Id="rId4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slideLayout" Target="../slideLayouts/slideLayout1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22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slideLayout" Target="../slideLayouts/slideLayout1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27.png"/><Relationship Id="rId2" Type="http://schemas.openxmlformats.org/officeDocument/2006/relationships/slideLayout" Target="../slideLayouts/slideLayout1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28.png"/><Relationship Id="rId2" Type="http://schemas.openxmlformats.org/officeDocument/2006/relationships/slideLayout" Target="../slideLayouts/slideLayout1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9.png"/><Relationship Id="rId2" Type="http://schemas.openxmlformats.org/officeDocument/2006/relationships/slideLayout" Target="../slideLayouts/slideLayout1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30.png"/><Relationship Id="rId2" Type="http://schemas.openxmlformats.org/officeDocument/2006/relationships/image" Target="../media/image131.png"/><Relationship Id="rId3" Type="http://schemas.openxmlformats.org/officeDocument/2006/relationships/slideLayout" Target="../slideLayouts/slideLayout1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slideLayout" Target="../slideLayouts/slideLayout1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33.png"/><Relationship Id="rId2" Type="http://schemas.openxmlformats.org/officeDocument/2006/relationships/slideLayout" Target="../slideLayouts/slideLayout1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image" Target="../media/image144.png"/><Relationship Id="rId3" Type="http://schemas.openxmlformats.org/officeDocument/2006/relationships/image" Target="../media/image145.png"/><Relationship Id="rId4" Type="http://schemas.openxmlformats.org/officeDocument/2006/relationships/slideLayout" Target="../slideLayouts/slideLayout1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slideLayout" Target="../slideLayouts/slideLayout1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image" Target="../media/image150.png"/><Relationship Id="rId3" Type="http://schemas.openxmlformats.org/officeDocument/2006/relationships/image" Target="../media/image151.png"/><Relationship Id="rId4" Type="http://schemas.openxmlformats.org/officeDocument/2006/relationships/slideLayout" Target="../slideLayouts/slideLayout1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52.png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slideLayout" Target="../slideLayouts/slideLayout1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slideLayout" Target="../slideLayouts/slideLayout1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56.png"/><Relationship Id="rId2" Type="http://schemas.openxmlformats.org/officeDocument/2006/relationships/image" Target="../media/image157.png"/><Relationship Id="rId3" Type="http://schemas.openxmlformats.org/officeDocument/2006/relationships/slideLayout" Target="../slideLayouts/slideLayout15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image" Target="../media/image159.png"/><Relationship Id="rId3" Type="http://schemas.openxmlformats.org/officeDocument/2006/relationships/image" Target="../media/image160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61"/><Relationship Id="rId2" Type="http://schemas.openxmlformats.org/officeDocument/2006/relationships/image" Target="../media/image162"/><Relationship Id="rId3" Type="http://schemas.openxmlformats.org/officeDocument/2006/relationships/image" Target="../media/image163"/><Relationship Id="rId4" Type="http://schemas.openxmlformats.org/officeDocument/2006/relationships/image" Target="../media/image164"/><Relationship Id="rId5" Type="http://schemas.openxmlformats.org/officeDocument/2006/relationships/slideLayout" Target="../slideLayouts/slideLayout1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65"/><Relationship Id="rId2" Type="http://schemas.openxmlformats.org/officeDocument/2006/relationships/image" Target="../media/image166.png"/><Relationship Id="rId3" Type="http://schemas.openxmlformats.org/officeDocument/2006/relationships/slideLayout" Target="../slideLayouts/slideLayout1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67"/><Relationship Id="rId2" Type="http://schemas.openxmlformats.org/officeDocument/2006/relationships/image" Target="../media/image168"/><Relationship Id="rId3" Type="http://schemas.openxmlformats.org/officeDocument/2006/relationships/slideLayout" Target="../slideLayouts/slideLayout1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69"/><Relationship Id="rId2" Type="http://schemas.openxmlformats.org/officeDocument/2006/relationships/image" Target="../media/image170"/><Relationship Id="rId3" Type="http://schemas.openxmlformats.org/officeDocument/2006/relationships/slideLayout" Target="../slideLayouts/slideLayout1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71.png"/><Relationship Id="rId2" Type="http://schemas.openxmlformats.org/officeDocument/2006/relationships/image" Target="../media/image172.png"/><Relationship Id="rId3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4080" y="1097280"/>
            <a:ext cx="9052560" cy="3224880"/>
          </a:xfrm>
          <a:prstGeom prst="rect">
            <a:avLst/>
          </a:prstGeom>
          <a:ln>
            <a:noFill/>
          </a:ln>
        </p:spPr>
      </p:pic>
      <p:sp>
        <p:nvSpPr>
          <p:cNvPr id="82" name="CustomShape 1"/>
          <p:cNvSpPr/>
          <p:nvPr/>
        </p:nvSpPr>
        <p:spPr>
          <a:xfrm>
            <a:off x="492840" y="4176720"/>
            <a:ext cx="9090720" cy="210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3200">
                <a:latin typeface="Roboto Light"/>
                <a:ea typeface="Arial-BoldMT"/>
              </a:rPr>
              <a:t>Computational Modeling of Metabolic Liver Function &amp; Liver Function Tests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492840" y="5363280"/>
            <a:ext cx="8907480" cy="2102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 sz="2000">
                <a:solidFill>
                  <a:srgbClr val="666666"/>
                </a:solidFill>
                <a:latin typeface="Roboto Light"/>
              </a:rPr>
              <a:t>Matthias König</a:t>
            </a:r>
            <a:endParaRPr/>
          </a:p>
          <a:p>
            <a:endParaRPr/>
          </a:p>
          <a:p>
            <a:r>
              <a:rPr lang="en-US">
                <a:solidFill>
                  <a:srgbClr val="666666"/>
                </a:solidFill>
                <a:latin typeface="Roboto Light"/>
              </a:rPr>
              <a:t>LiSyM Systems Medicine of the Liver</a:t>
            </a:r>
            <a:endParaRPr/>
          </a:p>
          <a:p>
            <a:r>
              <a:rPr lang="en-US">
                <a:solidFill>
                  <a:srgbClr val="666666"/>
                </a:solidFill>
                <a:latin typeface="Roboto Light"/>
              </a:rPr>
              <a:t>Humboldt University Berlin, Institute for Theoretical Biology</a:t>
            </a:r>
            <a:endParaRPr/>
          </a:p>
          <a:p>
            <a:endParaRPr/>
          </a:p>
          <a:p>
            <a:endParaRPr/>
          </a:p>
        </p:txBody>
      </p:sp>
      <p:pic>
        <p:nvPicPr>
          <p:cNvPr id="8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80960" y="365760"/>
            <a:ext cx="2269440" cy="116712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Caffeine (137X)</a:t>
            </a:r>
            <a:endParaRPr/>
          </a:p>
        </p:txBody>
      </p:sp>
      <p:sp>
        <p:nvSpPr>
          <p:cNvPr id="130" name="TextShape 2"/>
          <p:cNvSpPr txBox="1"/>
          <p:nvPr/>
        </p:nvSpPr>
        <p:spPr>
          <a:xfrm>
            <a:off x="503640" y="1768680"/>
            <a:ext cx="4251240" cy="3717720"/>
          </a:xfrm>
          <a:prstGeom prst="rect">
            <a:avLst/>
          </a:prstGeom>
        </p:spPr>
        <p:txBody>
          <a:bodyPr lIns="0" rIns="0" tIns="0" bIns="0"/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world's most widely consumed psychoactive drug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Metabolized in liver by </a:t>
            </a:r>
            <a:r>
              <a:rPr b="1" lang="en-US" sz="2400">
                <a:latin typeface="Roboto"/>
              </a:rPr>
              <a:t>CYP1A2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to </a:t>
            </a:r>
            <a:r>
              <a:rPr b="1" lang="en-US" sz="2400">
                <a:latin typeface="Roboto"/>
              </a:rPr>
              <a:t>paraxanthine (17X)</a:t>
            </a:r>
            <a:r>
              <a:rPr lang="en-US" sz="2400">
                <a:latin typeface="Roboto"/>
              </a:rPr>
              <a:t>, theobromine &amp; theophylline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Classical liver function test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Time course of caffeine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urinary ratios of methyl-xanthines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Caffeine/paraxanthine ratio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Large Variability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Effects of lifestyle on expression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Smoking is one of such lifestyle factors</a:t>
            </a:r>
            <a:endParaRPr/>
          </a:p>
          <a:p>
            <a:pPr lvl="1">
              <a:buSzPct val="45000"/>
              <a:buFont typeface="StarSymbol"/>
              <a:buChar char=""/>
            </a:pPr>
            <a:endParaRPr/>
          </a:p>
          <a:p>
            <a:pPr lvl="2">
              <a:buSzPct val="45000"/>
              <a:buFont typeface="StarSymbol"/>
              <a:buChar char=""/>
            </a:pPr>
            <a:endParaRPr/>
          </a:p>
        </p:txBody>
      </p:sp>
      <p:pic>
        <p:nvPicPr>
          <p:cNvPr id="1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54880" y="1005840"/>
            <a:ext cx="3474720" cy="4607640"/>
          </a:xfrm>
          <a:prstGeom prst="rect">
            <a:avLst/>
          </a:prstGeom>
          <a:ln>
            <a:noFill/>
          </a:ln>
        </p:spPr>
      </p:pic>
      <p:sp>
        <p:nvSpPr>
          <p:cNvPr id="132" name="TextShape 3"/>
          <p:cNvSpPr txBox="1"/>
          <p:nvPr/>
        </p:nvSpPr>
        <p:spPr>
          <a:xfrm rot="16200000">
            <a:off x="7537680" y="4609440"/>
            <a:ext cx="15858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Denaro1996</a:t>
            </a:r>
            <a:endParaRPr/>
          </a:p>
        </p:txBody>
      </p:sp>
      <p:pic>
        <p:nvPicPr>
          <p:cNvPr id="1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313000" y="6406920"/>
            <a:ext cx="623880" cy="62388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133640" y="6417360"/>
            <a:ext cx="603000" cy="603000"/>
          </a:xfrm>
          <a:prstGeom prst="rect">
            <a:avLst/>
          </a:prstGeom>
          <a:ln>
            <a:noFill/>
          </a:ln>
        </p:spPr>
      </p:pic>
      <p:sp>
        <p:nvSpPr>
          <p:cNvPr id="135" name="TextShape 4"/>
          <p:cNvSpPr txBox="1"/>
          <p:nvPr/>
        </p:nvSpPr>
        <p:spPr>
          <a:xfrm>
            <a:off x="1775520" y="6332040"/>
            <a:ext cx="537480" cy="773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4800">
                <a:latin typeface="Arial"/>
              </a:rPr>
              <a:t>+</a:t>
            </a:r>
            <a:endParaRPr/>
          </a:p>
        </p:txBody>
      </p:sp>
      <p:sp>
        <p:nvSpPr>
          <p:cNvPr id="136" name="TextShape 5"/>
          <p:cNvSpPr txBox="1"/>
          <p:nvPr/>
        </p:nvSpPr>
        <p:spPr>
          <a:xfrm>
            <a:off x="3027960" y="6332040"/>
            <a:ext cx="1177560" cy="7732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4800">
                <a:latin typeface="Arial"/>
              </a:rPr>
              <a:t>= ?</a:t>
            </a:r>
            <a:endParaRPr/>
          </a:p>
        </p:txBody>
      </p:sp>
      <p:pic>
        <p:nvPicPr>
          <p:cNvPr id="13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589520" y="731520"/>
            <a:ext cx="1828800" cy="1178640"/>
          </a:xfrm>
          <a:prstGeom prst="rect">
            <a:avLst/>
          </a:prstGeom>
          <a:ln>
            <a:noFill/>
          </a:ln>
        </p:spPr>
      </p:pic>
      <p:sp>
        <p:nvSpPr>
          <p:cNvPr id="138" name="TextShape 6"/>
          <p:cNvSpPr txBox="1"/>
          <p:nvPr/>
        </p:nvSpPr>
        <p:spPr>
          <a:xfrm>
            <a:off x="-153360" y="5996160"/>
            <a:ext cx="9172800" cy="807120"/>
          </a:xfrm>
          <a:prstGeom prst="rect">
            <a:avLst/>
          </a:prstGeom>
        </p:spPr>
        <p:txBody>
          <a:bodyPr lIns="0" rIns="0" tIns="0" bIns="0"/>
          <a:p>
            <a:pPr lvl="2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How is smoking affecting the clearance of caffeine ?</a:t>
            </a:r>
            <a:endParaRPr/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267520" y="349920"/>
            <a:ext cx="3950280" cy="2449080"/>
          </a:xfrm>
          <a:prstGeom prst="rect">
            <a:avLst/>
          </a:prstGeom>
          <a:ln>
            <a:noFill/>
          </a:ln>
        </p:spPr>
      </p:pic>
      <p:sp>
        <p:nvSpPr>
          <p:cNvPr id="140" name="CustomShape 1"/>
          <p:cNvSpPr/>
          <p:nvPr/>
        </p:nvSpPr>
        <p:spPr>
          <a:xfrm>
            <a:off x="7702560" y="6858000"/>
            <a:ext cx="2377440" cy="64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1" name="TextShape 2"/>
          <p:cNvSpPr txBox="1"/>
          <p:nvPr/>
        </p:nvSpPr>
        <p:spPr>
          <a:xfrm>
            <a:off x="503640" y="85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PKPD</a:t>
            </a:r>
            <a:endParaRPr/>
          </a:p>
        </p:txBody>
      </p:sp>
      <p:sp>
        <p:nvSpPr>
          <p:cNvPr id="142" name="TextShape 3"/>
          <p:cNvSpPr txBox="1"/>
          <p:nvPr/>
        </p:nvSpPr>
        <p:spPr>
          <a:xfrm>
            <a:off x="365760" y="1358280"/>
            <a:ext cx="4297680" cy="2257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Kinetic model of caffeine liver metabolism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Renal clearance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Whole-body distribution kinetics</a:t>
            </a:r>
            <a:endParaRPr/>
          </a:p>
        </p:txBody>
      </p:sp>
      <p:sp>
        <p:nvSpPr>
          <p:cNvPr id="143" name="TextShape 4"/>
          <p:cNvSpPr txBox="1"/>
          <p:nvPr/>
        </p:nvSpPr>
        <p:spPr>
          <a:xfrm>
            <a:off x="5522040" y="-1004040"/>
            <a:ext cx="3987720" cy="7297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00">
                <a:latin typeface="Roboto"/>
              </a:rPr>
              <a:t>TODO: Illustrator (liver &amp; human image)</a:t>
            </a:r>
            <a:endParaRPr/>
          </a:p>
          <a:p>
            <a:r>
              <a:rPr lang="en-US" sz="1600">
                <a:latin typeface="Roboto"/>
              </a:rPr>
              <a:t>TODO: better network image</a:t>
            </a:r>
            <a:endParaRPr/>
          </a:p>
        </p:txBody>
      </p:sp>
      <p:pic>
        <p:nvPicPr>
          <p:cNvPr id="1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31520" y="3657600"/>
            <a:ext cx="5660280" cy="3017520"/>
          </a:xfrm>
          <a:prstGeom prst="rect">
            <a:avLst/>
          </a:prstGeom>
          <a:ln>
            <a:noFill/>
          </a:ln>
        </p:spPr>
      </p:pic>
      <p:sp>
        <p:nvSpPr>
          <p:cNvPr id="145" name="TextShape 5"/>
          <p:cNvSpPr txBox="1"/>
          <p:nvPr/>
        </p:nvSpPr>
        <p:spPr>
          <a:xfrm>
            <a:off x="2368440" y="3383280"/>
            <a:ext cx="2816280" cy="508320"/>
          </a:xfrm>
          <a:prstGeom prst="rect">
            <a:avLst/>
          </a:prstGeom>
        </p:spPr>
        <p:txBody>
          <a:bodyPr lIns="0" rIns="0" tIns="0" bIns="0"/>
          <a:p>
            <a:r>
              <a:rPr lang="en-US" sz="1600">
                <a:latin typeface="Roboto"/>
              </a:rPr>
              <a:t>100 mg oral caffeine dose</a:t>
            </a:r>
            <a:endParaRPr/>
          </a:p>
        </p:txBody>
      </p:sp>
      <p:pic>
        <p:nvPicPr>
          <p:cNvPr id="14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47880" y="561240"/>
            <a:ext cx="583920" cy="13863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040880" y="3403080"/>
            <a:ext cx="2743200" cy="3637800"/>
          </a:xfrm>
          <a:prstGeom prst="rect">
            <a:avLst/>
          </a:prstGeom>
          <a:ln>
            <a:noFill/>
          </a:ln>
        </p:spPr>
      </p:pic>
      <p:sp>
        <p:nvSpPr>
          <p:cNvPr id="148" name="TextShape 6"/>
          <p:cNvSpPr txBox="1"/>
          <p:nvPr/>
        </p:nvSpPr>
        <p:spPr>
          <a:xfrm rot="16200000">
            <a:off x="8781840" y="6183720"/>
            <a:ext cx="15858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Denaro1996</a:t>
            </a:r>
            <a:endParaRPr/>
          </a:p>
        </p:txBody>
      </p:sp>
      <p:pic>
        <p:nvPicPr>
          <p:cNvPr id="149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5988240" y="2604240"/>
            <a:ext cx="1672920" cy="59616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058120" y="3383280"/>
            <a:ext cx="274320" cy="274320"/>
          </a:xfrm>
          <a:prstGeom prst="rect">
            <a:avLst/>
          </a:prstGeom>
          <a:ln>
            <a:noFill/>
          </a:ln>
        </p:spPr>
      </p:pic>
      <p:pic>
        <p:nvPicPr>
          <p:cNvPr id="151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5267520" y="2604240"/>
            <a:ext cx="291600" cy="29196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058120" y="3383280"/>
            <a:ext cx="274320" cy="2743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9217800" y="2604240"/>
            <a:ext cx="291960" cy="29196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8961120" y="3828960"/>
            <a:ext cx="914400" cy="3772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3640" y="193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Mean model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5780160" y="454320"/>
            <a:ext cx="3256920" cy="822960"/>
          </a:xfrm>
          <a:prstGeom prst="rect">
            <a:avLst/>
          </a:prstGeom>
        </p:spPr>
        <p:txBody>
          <a:bodyPr lIns="0" rIns="0" tIns="0" bIns="0"/>
          <a:p>
            <a:r>
              <a:rPr lang="en-US" sz="1600">
                <a:latin typeface="Roboto"/>
              </a:rPr>
              <a:t>human (70kg, male), </a:t>
            </a:r>
            <a:r>
              <a:rPr lang="en-US" sz="1600">
                <a:latin typeface="Roboto"/>
              </a:rPr>
              <a:t>
</a:t>
            </a:r>
            <a:r>
              <a:rPr lang="en-US" sz="1600">
                <a:latin typeface="Roboto"/>
              </a:rPr>
              <a:t>mean microsomal CYP1A2 content,</a:t>
            </a:r>
            <a:r>
              <a:rPr lang="en-US" sz="1600">
                <a:latin typeface="Roboto"/>
              </a:rPr>
              <a:t>
</a:t>
            </a:r>
            <a:r>
              <a:rPr lang="en-US" sz="1600">
                <a:latin typeface="Roboto"/>
              </a:rPr>
              <a:t>non-smoker</a:t>
            </a:r>
            <a:endParaRPr/>
          </a:p>
        </p:txBody>
      </p:sp>
      <p:pic>
        <p:nvPicPr>
          <p:cNvPr id="1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949840" y="8733960"/>
            <a:ext cx="2592360" cy="26056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332720" y="8757720"/>
            <a:ext cx="4663440" cy="258084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669280" y="8733960"/>
            <a:ext cx="4506840" cy="2561400"/>
          </a:xfrm>
          <a:prstGeom prst="rect">
            <a:avLst/>
          </a:prstGeom>
          <a:ln>
            <a:noFill/>
          </a:ln>
        </p:spPr>
      </p:pic>
      <p:pic>
        <p:nvPicPr>
          <p:cNvPr id="16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10241280" y="5852160"/>
            <a:ext cx="5005440" cy="273456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35800" y="8585280"/>
            <a:ext cx="2738880" cy="2734200"/>
          </a:xfrm>
          <a:prstGeom prst="rect">
            <a:avLst/>
          </a:prstGeom>
          <a:ln>
            <a:noFill/>
          </a:ln>
        </p:spPr>
      </p:pic>
      <p:sp>
        <p:nvSpPr>
          <p:cNvPr id="162" name="TextShape 3"/>
          <p:cNvSpPr txBox="1"/>
          <p:nvPr/>
        </p:nvSpPr>
        <p:spPr>
          <a:xfrm>
            <a:off x="11064240" y="5303520"/>
            <a:ext cx="17899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Model version 2</a:t>
            </a:r>
            <a:endParaRPr/>
          </a:p>
        </p:txBody>
      </p:sp>
      <p:pic>
        <p:nvPicPr>
          <p:cNvPr id="163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91800" y="1399320"/>
            <a:ext cx="4811760" cy="266292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846320" y="1391040"/>
            <a:ext cx="2668320" cy="268164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110880" y="4117680"/>
            <a:ext cx="4826520" cy="2743200"/>
          </a:xfrm>
          <a:prstGeom prst="rect">
            <a:avLst/>
          </a:prstGeom>
          <a:ln>
            <a:noFill/>
          </a:ln>
        </p:spPr>
      </p:pic>
      <p:pic>
        <p:nvPicPr>
          <p:cNvPr id="166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4958280" y="4116240"/>
            <a:ext cx="4953240" cy="274464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514640" y="1410480"/>
            <a:ext cx="2561040" cy="25556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286960" y="199440"/>
            <a:ext cx="423360" cy="1005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27440" y="3891240"/>
            <a:ext cx="6443640" cy="3603960"/>
          </a:xfrm>
          <a:prstGeom prst="rect">
            <a:avLst/>
          </a:prstGeom>
          <a:ln>
            <a:noFill/>
          </a:ln>
        </p:spPr>
      </p:pic>
      <p:sp>
        <p:nvSpPr>
          <p:cNvPr id="17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CYP1A2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503640" y="1463040"/>
            <a:ext cx="3611160" cy="2286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CYP1A2 expression altered by many lifestyle factors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Strong effect: </a:t>
            </a:r>
            <a:r>
              <a:rPr b="1" lang="en-US" sz="2000">
                <a:latin typeface="Roboto"/>
              </a:rPr>
              <a:t>Smoking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Altered function test results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clearance, half-life, kel, max value, metabolic ratios</a:t>
            </a:r>
            <a:endParaRPr/>
          </a:p>
        </p:txBody>
      </p:sp>
      <p:pic>
        <p:nvPicPr>
          <p:cNvPr id="17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658760" y="457200"/>
            <a:ext cx="5360760" cy="3200400"/>
          </a:xfrm>
          <a:prstGeom prst="rect">
            <a:avLst/>
          </a:prstGeom>
          <a:ln>
            <a:noFill/>
          </a:ln>
        </p:spPr>
      </p:pic>
      <p:sp>
        <p:nvSpPr>
          <p:cNvPr id="173" name="TextShape 3"/>
          <p:cNvSpPr txBox="1"/>
          <p:nvPr/>
        </p:nvSpPr>
        <p:spPr>
          <a:xfrm>
            <a:off x="6715800" y="4572000"/>
            <a:ext cx="2885400" cy="19026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>
                <a:latin typeface="Roboto"/>
              </a:rPr>
              <a:t>CYP1A2 induction ▲ 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Roboto"/>
              </a:rPr>
              <a:t>Clearance ▲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Roboto"/>
              </a:rPr>
              <a:t>kel ▲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Roboto"/>
              </a:rPr>
              <a:t>T1/2 ▼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Roboto"/>
              </a:rPr>
              <a:t>Tmax ▼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latin typeface="Roboto"/>
              </a:rPr>
              <a:t>px(17X)/caf(137X) ▲</a:t>
            </a:r>
            <a:endParaRPr/>
          </a:p>
        </p:txBody>
      </p:sp>
      <p:sp>
        <p:nvSpPr>
          <p:cNvPr id="174" name="CustomShape 4"/>
          <p:cNvSpPr/>
          <p:nvPr/>
        </p:nvSpPr>
        <p:spPr>
          <a:xfrm>
            <a:off x="4608000" y="1645920"/>
            <a:ext cx="4937760" cy="731520"/>
          </a:xfrm>
          <a:prstGeom prst="rect">
            <a:avLst/>
          </a:prstGeom>
          <a:noFill/>
          <a:ln w="12600">
            <a:solidFill>
              <a:srgbClr val="ff3333"/>
            </a:solidFill>
            <a:round/>
          </a:ln>
        </p:spPr>
      </p:sp>
      <p:sp>
        <p:nvSpPr>
          <p:cNvPr id="175" name="Line 5"/>
          <p:cNvSpPr/>
          <p:nvPr/>
        </p:nvSpPr>
        <p:spPr>
          <a:xfrm>
            <a:off x="1188720" y="4663440"/>
            <a:ext cx="0" cy="100584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6" name="Line 6"/>
          <p:cNvSpPr/>
          <p:nvPr/>
        </p:nvSpPr>
        <p:spPr>
          <a:xfrm flipV="1">
            <a:off x="4879440" y="5577840"/>
            <a:ext cx="0" cy="1097280"/>
          </a:xfrm>
          <a:prstGeom prst="line">
            <a:avLst/>
          </a:prstGeom>
          <a:ln w="36720">
            <a:solidFill>
              <a:srgbClr val="000000"/>
            </a:solidFill>
            <a:round/>
            <a:tailEnd len="med" type="triangle" w="med"/>
          </a:ln>
        </p:spPr>
      </p:sp>
      <p:sp>
        <p:nvSpPr>
          <p:cNvPr id="177" name="TextShape 7"/>
          <p:cNvSpPr txBox="1"/>
          <p:nvPr/>
        </p:nvSpPr>
        <p:spPr>
          <a:xfrm>
            <a:off x="4906440" y="5577840"/>
            <a:ext cx="945720" cy="947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 baseline="-33000">
                <a:latin typeface="Roboto"/>
              </a:rPr>
              <a:t>CYP1A2 </a:t>
            </a:r>
            <a:r>
              <a:rPr b="1" lang="en-US" sz="2200" baseline="-33000">
                <a:latin typeface="Roboto"/>
                <a:ea typeface="Arial"/>
              </a:rPr>
              <a:t>▲</a:t>
            </a:r>
            <a:endParaRPr/>
          </a:p>
        </p:txBody>
      </p:sp>
      <p:sp>
        <p:nvSpPr>
          <p:cNvPr id="178" name="TextShape 8"/>
          <p:cNvSpPr txBox="1"/>
          <p:nvPr/>
        </p:nvSpPr>
        <p:spPr>
          <a:xfrm>
            <a:off x="1340280" y="4638960"/>
            <a:ext cx="945720" cy="947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200" baseline="-33000">
                <a:latin typeface="Roboto"/>
              </a:rPr>
              <a:t>CYP1A2 </a:t>
            </a:r>
            <a:r>
              <a:rPr b="1" lang="en-US" sz="2200" baseline="-33000">
                <a:latin typeface="Roboto"/>
                <a:ea typeface="Arial"/>
              </a:rPr>
              <a:t>▲</a:t>
            </a:r>
            <a:endParaRPr/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7702560" y="6858000"/>
            <a:ext cx="2377440" cy="64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" name="TextShape 2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Smoking</a:t>
            </a:r>
            <a:endParaRPr/>
          </a:p>
        </p:txBody>
      </p:sp>
      <p:pic>
        <p:nvPicPr>
          <p:cNvPr id="1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95760" y="7935840"/>
            <a:ext cx="3754080" cy="2611080"/>
          </a:xfrm>
          <a:prstGeom prst="rect">
            <a:avLst/>
          </a:prstGeom>
          <a:ln>
            <a:noFill/>
          </a:ln>
        </p:spPr>
      </p:pic>
      <p:sp>
        <p:nvSpPr>
          <p:cNvPr id="182" name="TextShape 3"/>
          <p:cNvSpPr txBox="1"/>
          <p:nvPr/>
        </p:nvSpPr>
        <p:spPr>
          <a:xfrm>
            <a:off x="10149840" y="2011680"/>
            <a:ext cx="3336480" cy="128016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TODO: print the mean curves with S.D in comparison</a:t>
            </a:r>
            <a:endParaRPr/>
          </a:p>
          <a:p>
            <a:endParaRPr/>
          </a:p>
        </p:txBody>
      </p:sp>
      <p:pic>
        <p:nvPicPr>
          <p:cNvPr id="1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01200" y="3402000"/>
            <a:ext cx="692280" cy="291600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0320" y="6453360"/>
            <a:ext cx="8815680" cy="874080"/>
          </a:xfrm>
          <a:prstGeom prst="rect">
            <a:avLst/>
          </a:prstGeom>
          <a:ln>
            <a:noFill/>
          </a:ln>
        </p:spPr>
      </p:pic>
      <p:pic>
        <p:nvPicPr>
          <p:cNvPr id="18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566160" y="8525160"/>
            <a:ext cx="2622960" cy="1788120"/>
          </a:xfrm>
          <a:prstGeom prst="rect">
            <a:avLst/>
          </a:prstGeom>
          <a:ln>
            <a:noFill/>
          </a:ln>
        </p:spPr>
      </p:pic>
      <p:sp>
        <p:nvSpPr>
          <p:cNvPr id="186" name="TextShape 4"/>
          <p:cNvSpPr txBox="1"/>
          <p:nvPr/>
        </p:nvSpPr>
        <p:spPr>
          <a:xfrm>
            <a:off x="3931920" y="8046720"/>
            <a:ext cx="19807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Data: Perera2011</a:t>
            </a:r>
            <a:endParaRPr/>
          </a:p>
        </p:txBody>
      </p:sp>
      <p:sp>
        <p:nvSpPr>
          <p:cNvPr id="187" name="TextShape 5"/>
          <p:cNvSpPr txBox="1"/>
          <p:nvPr/>
        </p:nvSpPr>
        <p:spPr>
          <a:xfrm>
            <a:off x="7406640" y="7680960"/>
            <a:ext cx="2183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Data: Spigset1999a</a:t>
            </a:r>
            <a:endParaRPr/>
          </a:p>
        </p:txBody>
      </p:sp>
      <p:pic>
        <p:nvPicPr>
          <p:cNvPr id="188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1521440" y="8002440"/>
            <a:ext cx="2777400" cy="1964520"/>
          </a:xfrm>
          <a:prstGeom prst="rect">
            <a:avLst/>
          </a:prstGeom>
          <a:ln>
            <a:noFill/>
          </a:ln>
        </p:spPr>
      </p:pic>
      <p:sp>
        <p:nvSpPr>
          <p:cNvPr id="189" name="TextShape 6"/>
          <p:cNvSpPr txBox="1"/>
          <p:nvPr/>
        </p:nvSpPr>
        <p:spPr>
          <a:xfrm>
            <a:off x="11989800" y="7589520"/>
            <a:ext cx="21834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Data: Spigset1999a</a:t>
            </a:r>
            <a:endParaRPr/>
          </a:p>
        </p:txBody>
      </p:sp>
      <p:pic>
        <p:nvPicPr>
          <p:cNvPr id="190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463040" y="3362040"/>
            <a:ext cx="3063240" cy="3108960"/>
          </a:xfrm>
          <a:prstGeom prst="rect">
            <a:avLst/>
          </a:prstGeom>
          <a:ln>
            <a:noFill/>
          </a:ln>
        </p:spPr>
      </p:pic>
      <p:sp>
        <p:nvSpPr>
          <p:cNvPr id="191" name="TextShape 7"/>
          <p:cNvSpPr txBox="1"/>
          <p:nvPr/>
        </p:nvSpPr>
        <p:spPr>
          <a:xfrm>
            <a:off x="504000" y="1463040"/>
            <a:ext cx="4068360" cy="1645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CYP1A2 smoking effect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Distribution of liver microsome activity (log-normal) for non-smokers and smokers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Simulation of moderate smoking effect (6-10 cigerretes, ~40% increase)</a:t>
            </a:r>
            <a:endParaRPr/>
          </a:p>
        </p:txBody>
      </p:sp>
      <p:pic>
        <p:nvPicPr>
          <p:cNvPr id="192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4663440" y="551520"/>
            <a:ext cx="5299920" cy="301752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4666320" y="3479400"/>
            <a:ext cx="5296680" cy="301572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5029200" y="371304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195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700400" y="371304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196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029200" y="76752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7726320" y="77688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1920240" y="356616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3017520" y="4480560"/>
            <a:ext cx="366480" cy="36648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CL: Clearance</a:t>
            </a:r>
            <a:endParaRPr/>
          </a:p>
        </p:txBody>
      </p:sp>
      <p:pic>
        <p:nvPicPr>
          <p:cNvPr id="20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49040" y="4480560"/>
            <a:ext cx="2651760" cy="267336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66560" y="4480560"/>
            <a:ext cx="2539800" cy="2560320"/>
          </a:xfrm>
          <a:prstGeom prst="rect">
            <a:avLst/>
          </a:prstGeom>
          <a:ln>
            <a:noFill/>
          </a:ln>
        </p:spPr>
      </p:pic>
      <p:pic>
        <p:nvPicPr>
          <p:cNvPr id="20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300680" y="4027680"/>
            <a:ext cx="2775240" cy="264744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93200" y="4572000"/>
            <a:ext cx="2671560" cy="265176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640080" y="1280160"/>
            <a:ext cx="8503920" cy="326664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097280" y="146304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468880" y="2102400"/>
            <a:ext cx="366480" cy="3664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k</a:t>
            </a:r>
            <a:r>
              <a:rPr lang="en-US" sz="5400" baseline="-33000">
                <a:latin typeface="Roboto Light"/>
              </a:rPr>
              <a:t>el</a:t>
            </a:r>
            <a:r>
              <a:rPr lang="en-US" sz="5400">
                <a:latin typeface="Roboto Light"/>
              </a:rPr>
              <a:t> : elimination rate</a:t>
            </a:r>
            <a:endParaRPr/>
          </a:p>
        </p:txBody>
      </p:sp>
      <p:sp>
        <p:nvSpPr>
          <p:cNvPr id="209" name="CustomShape 2"/>
          <p:cNvSpPr/>
          <p:nvPr/>
        </p:nvSpPr>
        <p:spPr>
          <a:xfrm>
            <a:off x="7702560" y="6858000"/>
            <a:ext cx="2377440" cy="64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1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6560" y="4663440"/>
            <a:ext cx="2926080" cy="2834640"/>
          </a:xfrm>
          <a:prstGeom prst="rect">
            <a:avLst/>
          </a:prstGeom>
          <a:ln>
            <a:noFill/>
          </a:ln>
        </p:spPr>
      </p:pic>
      <p:pic>
        <p:nvPicPr>
          <p:cNvPr id="21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8840" y="1438200"/>
            <a:ext cx="9073800" cy="3499560"/>
          </a:xfrm>
          <a:prstGeom prst="rect">
            <a:avLst/>
          </a:prstGeom>
          <a:ln>
            <a:noFill/>
          </a:ln>
        </p:spPr>
      </p:pic>
      <p:pic>
        <p:nvPicPr>
          <p:cNvPr id="21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172728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834640" y="3291120"/>
            <a:ext cx="366480" cy="36648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t</a:t>
            </a:r>
            <a:r>
              <a:rPr lang="en-US" sz="5400" baseline="-33000">
                <a:latin typeface="Roboto Light"/>
              </a:rPr>
              <a:t>1/2</a:t>
            </a:r>
            <a:r>
              <a:rPr lang="en-US" sz="5400">
                <a:latin typeface="Roboto Light"/>
              </a:rPr>
              <a:t> : half-life</a:t>
            </a:r>
            <a:endParaRPr/>
          </a:p>
        </p:txBody>
      </p:sp>
      <p:sp>
        <p:nvSpPr>
          <p:cNvPr id="215" name="CustomShape 2"/>
          <p:cNvSpPr/>
          <p:nvPr/>
        </p:nvSpPr>
        <p:spPr>
          <a:xfrm>
            <a:off x="7702560" y="6858000"/>
            <a:ext cx="2377440" cy="64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6560" y="4626360"/>
            <a:ext cx="2926080" cy="287172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57600" y="4572000"/>
            <a:ext cx="2926080" cy="28720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1255680"/>
            <a:ext cx="9348120" cy="359064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184480" y="373896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1188720" y="1737360"/>
            <a:ext cx="366480" cy="36648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470880" y="-10800"/>
            <a:ext cx="950976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px/caf ratio (4h, 6h)</a:t>
            </a:r>
            <a:endParaRPr/>
          </a:p>
        </p:txBody>
      </p:sp>
      <p:pic>
        <p:nvPicPr>
          <p:cNvPr id="22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" y="1361160"/>
            <a:ext cx="2829600" cy="27536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241280" y="4480560"/>
            <a:ext cx="2651760" cy="2577600"/>
          </a:xfrm>
          <a:prstGeom prst="rect">
            <a:avLst/>
          </a:prstGeom>
          <a:ln>
            <a:noFill/>
          </a:ln>
        </p:spPr>
      </p:pic>
      <p:pic>
        <p:nvPicPr>
          <p:cNvPr id="22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" y="4314240"/>
            <a:ext cx="2834640" cy="27586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3061080" y="1371600"/>
            <a:ext cx="6814440" cy="26517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926080" y="4290840"/>
            <a:ext cx="7158960" cy="275004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7702560" y="6858000"/>
            <a:ext cx="2377440" cy="640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228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1097280" y="163584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229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1920240" y="2833920"/>
            <a:ext cx="366480" cy="36648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extShape 1"/>
          <p:cNvSpPr txBox="1"/>
          <p:nvPr/>
        </p:nvSpPr>
        <p:spPr>
          <a:xfrm>
            <a:off x="503640" y="133200"/>
            <a:ext cx="907128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Coffee consumption</a:t>
            </a:r>
            <a:endParaRPr/>
          </a:p>
        </p:txBody>
      </p:sp>
      <p:sp>
        <p:nvSpPr>
          <p:cNvPr id="231" name="TextShape 2"/>
          <p:cNvSpPr txBox="1"/>
          <p:nvPr/>
        </p:nvSpPr>
        <p:spPr>
          <a:xfrm>
            <a:off x="731520" y="1536120"/>
            <a:ext cx="4015800" cy="1207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Multiple dosing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Adaption to smoking status, i.e. high smokers, via dose response curve (CYP1A2 ~ smoking)</a:t>
            </a:r>
            <a:endParaRPr/>
          </a:p>
        </p:txBody>
      </p:sp>
      <p:pic>
        <p:nvPicPr>
          <p:cNvPr id="2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394960" y="2834640"/>
            <a:ext cx="3628800" cy="380016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54480" y="2964600"/>
            <a:ext cx="3401640" cy="352764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648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0934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474720" y="3281760"/>
            <a:ext cx="375840" cy="37584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474720" y="3749040"/>
            <a:ext cx="366480" cy="366480"/>
          </a:xfrm>
          <a:prstGeom prst="rect">
            <a:avLst/>
          </a:prstGeom>
          <a:ln>
            <a:noFill/>
          </a:ln>
        </p:spPr>
      </p:pic>
      <p:pic>
        <p:nvPicPr>
          <p:cNvPr id="238" name="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3220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25506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9"/>
          <a:stretch>
            <a:fillRect/>
          </a:stretch>
        </p:blipFill>
        <p:spPr>
          <a:xfrm>
            <a:off x="27792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10"/>
          <a:stretch>
            <a:fillRect/>
          </a:stretch>
        </p:blipFill>
        <p:spPr>
          <a:xfrm>
            <a:off x="3007800" y="5785920"/>
            <a:ext cx="228600" cy="22860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11"/>
          <a:stretch>
            <a:fillRect/>
          </a:stretch>
        </p:blipFill>
        <p:spPr>
          <a:xfrm>
            <a:off x="5816160" y="5790600"/>
            <a:ext cx="280440" cy="2804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12"/>
          <a:stretch>
            <a:fillRect/>
          </a:stretch>
        </p:blipFill>
        <p:spPr>
          <a:xfrm>
            <a:off x="6096600" y="5790600"/>
            <a:ext cx="280080" cy="2804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13"/>
          <a:stretch>
            <a:fillRect/>
          </a:stretch>
        </p:blipFill>
        <p:spPr>
          <a:xfrm>
            <a:off x="6376680" y="5790600"/>
            <a:ext cx="280440" cy="2804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14"/>
          <a:stretch>
            <a:fillRect/>
          </a:stretch>
        </p:blipFill>
        <p:spPr>
          <a:xfrm>
            <a:off x="6657120" y="5790600"/>
            <a:ext cx="280440" cy="2804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15"/>
          <a:stretch>
            <a:fillRect/>
          </a:stretch>
        </p:blipFill>
        <p:spPr>
          <a:xfrm>
            <a:off x="6937560" y="5790600"/>
            <a:ext cx="280080" cy="2804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16"/>
          <a:stretch>
            <a:fillRect/>
          </a:stretch>
        </p:blipFill>
        <p:spPr>
          <a:xfrm>
            <a:off x="7217640" y="5790600"/>
            <a:ext cx="280440" cy="2804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9040" y="2978640"/>
            <a:ext cx="6673680" cy="237744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4841280" y="5943600"/>
            <a:ext cx="4023360" cy="8085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181818"/>
                </a:solidFill>
                <a:latin typeface="Roboto"/>
              </a:rPr>
              <a:t>Liver function is complex interplay of physiology, morphology, perfusion &amp; metabolism on multiple scales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419400" y="3503520"/>
            <a:ext cx="4152600" cy="19537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600">
                <a:solidFill>
                  <a:srgbClr val="181818"/>
                </a:solidFill>
                <a:latin typeface="Roboto"/>
              </a:rPr>
              <a:t>~5 million affected by liver disease in Germany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600">
                <a:solidFill>
                  <a:srgbClr val="181818"/>
                </a:solidFill>
                <a:latin typeface="Roboto"/>
              </a:rPr>
              <a:t>Fatty liver (NAFLD/NASH), cirrhosis, hepatitis, alcoholic damage, cancer, …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600">
                <a:solidFill>
                  <a:srgbClr val="181818"/>
                </a:solidFill>
                <a:latin typeface="Roboto"/>
              </a:rPr>
              <a:t>Central role in metabolic diseases like diabetes &amp; metabolic syndrom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88" name="TextShape 3"/>
          <p:cNvSpPr txBox="1"/>
          <p:nvPr/>
        </p:nvSpPr>
        <p:spPr>
          <a:xfrm>
            <a:off x="4433400" y="789840"/>
            <a:ext cx="3407040" cy="8067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800">
                <a:solidFill>
                  <a:srgbClr val="999999"/>
                </a:solidFill>
                <a:latin typeface="Roboto"/>
              </a:rPr>
              <a:t>metabolism</a:t>
            </a:r>
            <a:endParaRPr/>
          </a:p>
        </p:txBody>
      </p:sp>
      <p:sp>
        <p:nvSpPr>
          <p:cNvPr id="89" name="TextShape 4"/>
          <p:cNvSpPr txBox="1"/>
          <p:nvPr/>
        </p:nvSpPr>
        <p:spPr>
          <a:xfrm>
            <a:off x="419400" y="2628000"/>
            <a:ext cx="4082040" cy="951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800">
                <a:solidFill>
                  <a:srgbClr val="999999"/>
                </a:solidFill>
                <a:latin typeface="Roboto"/>
              </a:rPr>
              <a:t>disease</a:t>
            </a:r>
            <a:endParaRPr/>
          </a:p>
        </p:txBody>
      </p:sp>
      <p:sp>
        <p:nvSpPr>
          <p:cNvPr id="90" name="TextShape 5"/>
          <p:cNvSpPr txBox="1"/>
          <p:nvPr/>
        </p:nvSpPr>
        <p:spPr>
          <a:xfrm>
            <a:off x="4769280" y="5091840"/>
            <a:ext cx="4082040" cy="9518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4800">
                <a:solidFill>
                  <a:srgbClr val="999999"/>
                </a:solidFill>
                <a:latin typeface="Roboto"/>
              </a:rPr>
              <a:t>system</a:t>
            </a:r>
            <a:endParaRPr/>
          </a:p>
        </p:txBody>
      </p:sp>
      <p:sp>
        <p:nvSpPr>
          <p:cNvPr id="91" name="TextShape 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Why liver?</a:t>
            </a:r>
            <a:endParaRPr/>
          </a:p>
        </p:txBody>
      </p:sp>
      <p:sp>
        <p:nvSpPr>
          <p:cNvPr id="92" name="TextShape 7"/>
          <p:cNvSpPr txBox="1"/>
          <p:nvPr/>
        </p:nvSpPr>
        <p:spPr>
          <a:xfrm>
            <a:off x="4357800" y="1668240"/>
            <a:ext cx="3780360" cy="12873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1600">
                <a:solidFill>
                  <a:srgbClr val="000000"/>
                </a:solidFill>
                <a:latin typeface="Roboto"/>
                <a:ea typeface="Amplitude-Book"/>
              </a:rPr>
              <a:t>Central organ of metabolism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600">
                <a:solidFill>
                  <a:srgbClr val="000000"/>
                </a:solidFill>
                <a:latin typeface="Roboto"/>
                <a:ea typeface="Amplitude-Book"/>
              </a:rPr>
              <a:t>Metabolic homeostasis</a:t>
            </a:r>
            <a:r>
              <a:rPr lang="en-US" sz="1600">
                <a:solidFill>
                  <a:srgbClr val="000000"/>
                </a:solidFill>
                <a:latin typeface="Roboto"/>
                <a:ea typeface="Amplitude-Book"/>
              </a:rPr>
              <a:t>
</a:t>
            </a:r>
            <a:r>
              <a:rPr lang="en-US" sz="1600">
                <a:solidFill>
                  <a:srgbClr val="000000"/>
                </a:solidFill>
                <a:latin typeface="Roboto"/>
                <a:ea typeface="Amplitude-Book"/>
              </a:rPr>
              <a:t>(glucose, amino acids, …)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n-US" sz="1600">
                <a:solidFill>
                  <a:srgbClr val="000000"/>
                </a:solidFill>
                <a:latin typeface="Roboto"/>
                <a:ea typeface="Amplitude-Book"/>
              </a:rPr>
              <a:t>detoxification &amp; clearance of compounds, xenobiotics &amp; drugs</a:t>
            </a:r>
            <a:endParaRPr/>
          </a:p>
        </p:txBody>
      </p:sp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Work in progress</a:t>
            </a:r>
            <a:endParaRPr/>
          </a:p>
        </p:txBody>
      </p:sp>
      <p:sp>
        <p:nvSpPr>
          <p:cNvPr id="249" name="TextShape 2"/>
          <p:cNvSpPr txBox="1"/>
          <p:nvPr/>
        </p:nvSpPr>
        <p:spPr>
          <a:xfrm>
            <a:off x="503640" y="1463040"/>
            <a:ext cx="5805720" cy="54864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Model improvement </a:t>
            </a:r>
            <a:r>
              <a:rPr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high caffeine doses &amp; paraxanthine doses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Metabolism of additional methyl-xanthines</a:t>
            </a:r>
            <a:r>
              <a:rPr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describe urinary profile and change of urinary metabolite ratios with smoking (CYP1A2 activity)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Simulating Virtual Populations</a:t>
            </a:r>
            <a:r>
              <a:rPr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organ volume &amp; blood flow scaling, adapting to respective study populations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Coupling to logistic regression model</a:t>
            </a:r>
            <a:r>
              <a:rPr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Smoking one example of CYP1A2 induction effect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Contraceptives, coffee consumption, genetic variants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Hybrid models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Validation with LiSyM drug cocktail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Existing dataset of individual subject caffeine time courses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Testing predictive performance of personalized simulations</a:t>
            </a:r>
            <a:endParaRPr/>
          </a:p>
        </p:txBody>
      </p:sp>
      <p:pic>
        <p:nvPicPr>
          <p:cNvPr id="2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80160" y="3007080"/>
            <a:ext cx="2829600" cy="275364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753600" y="1703160"/>
            <a:ext cx="3030480" cy="10400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503640" y="229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LiMAx</a:t>
            </a:r>
            <a:endParaRPr/>
          </a:p>
        </p:txBody>
      </p:sp>
      <p:sp>
        <p:nvSpPr>
          <p:cNvPr id="253" name="TextShape 2"/>
          <p:cNvSpPr txBox="1"/>
          <p:nvPr/>
        </p:nvSpPr>
        <p:spPr>
          <a:xfrm>
            <a:off x="503640" y="1371600"/>
            <a:ext cx="4159800" cy="5577840"/>
          </a:xfrm>
          <a:prstGeom prst="rect">
            <a:avLst/>
          </a:prstGeom>
        </p:spPr>
        <p:txBody>
          <a:bodyPr lIns="0" rIns="0" tIns="0" bIns="0"/>
          <a:p>
            <a:r>
              <a:rPr lang="en-US" sz="2800">
                <a:latin typeface="Roboto"/>
              </a:rPr>
              <a:t>Applied Liver Function Test in Liver Transplantation &amp; Resection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LiMAx PKPD model:</a:t>
            </a:r>
            <a:r>
              <a:rPr b="1"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methacetine, paracetamol, CO2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Model calibration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Existing timecourse data of methacetin, paracetamol, DOB &amp; CO2 distribution kinetics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Analysis:</a:t>
            </a:r>
            <a:r>
              <a:rPr lang="en-US" sz="2800">
                <a:latin typeface="Roboto"/>
              </a:rPr>
              <a:t> Effect of smoking on LiMAx results &amp; correction of test for smoking (contraceptives)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CYP1A2 substrate (analog changes like caffeine)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Model Validation</a:t>
            </a:r>
            <a:r>
              <a:rPr lang="en-US" sz="2800">
                <a:latin typeface="Roboto"/>
              </a:rPr>
              <a:t>: Retrospective analysis of large LiMAx data sets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b="1" lang="en-US" sz="2800">
                <a:latin typeface="Roboto"/>
              </a:rPr>
              <a:t>Planned prospective study</a:t>
            </a:r>
            <a:r>
              <a:rPr lang="en-US" sz="2800">
                <a:latin typeface="Roboto"/>
              </a:rPr>
              <a:t> </a:t>
            </a:r>
            <a:r>
              <a:rPr lang="en-US" sz="2800">
                <a:latin typeface="Roboto"/>
              </a:rPr>
              <a:t>
</a:t>
            </a:r>
            <a:r>
              <a:rPr lang="en-US" sz="2800">
                <a:latin typeface="Roboto"/>
              </a:rPr>
              <a:t>(grant application)</a:t>
            </a:r>
            <a:endParaRPr/>
          </a:p>
          <a:p>
            <a:pPr lvl="1">
              <a:buSzPct val="45000"/>
              <a:buFont typeface="StarSymbol"/>
              <a:buChar char=""/>
            </a:pPr>
            <a:endParaRPr/>
          </a:p>
        </p:txBody>
      </p:sp>
      <p:pic>
        <p:nvPicPr>
          <p:cNvPr id="2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39760" y="365760"/>
            <a:ext cx="3070440" cy="42062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801040" y="5111280"/>
            <a:ext cx="3891600" cy="22039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937760" y="5477040"/>
            <a:ext cx="713880" cy="1695240"/>
          </a:xfrm>
          <a:prstGeom prst="rect">
            <a:avLst/>
          </a:prstGeom>
          <a:ln>
            <a:noFill/>
          </a:ln>
        </p:spPr>
      </p:pic>
      <p:sp>
        <p:nvSpPr>
          <p:cNvPr id="257" name="TextShape 3"/>
          <p:cNvSpPr txBox="1"/>
          <p:nvPr/>
        </p:nvSpPr>
        <p:spPr>
          <a:xfrm>
            <a:off x="500400" y="6949440"/>
            <a:ext cx="7729200" cy="628560"/>
          </a:xfrm>
          <a:prstGeom prst="rect">
            <a:avLst/>
          </a:prstGeom>
        </p:spPr>
        <p:txBody>
          <a:bodyPr lIns="0" rIns="0" tIns="0" bIns="0"/>
          <a:p>
            <a:r>
              <a:rPr lang="en-US" sz="1200">
                <a:solidFill>
                  <a:srgbClr val="000000"/>
                </a:solidFill>
                <a:latin typeface="Roboto"/>
              </a:rPr>
              <a:t>LiMAx &amp; Smoking</a:t>
            </a:r>
            <a:r>
              <a:rPr lang="en-US" sz="1200">
                <a:solidFill>
                  <a:srgbClr val="000000"/>
                </a:solidFill>
                <a:latin typeface="Roboto"/>
              </a:rPr>
              <a:t>
</a:t>
            </a:r>
            <a:r>
              <a:rPr lang="en-US" sz="1200">
                <a:solidFill>
                  <a:srgbClr val="000000"/>
                </a:solidFill>
                <a:latin typeface="Roboto"/>
              </a:rPr>
              <a:t>M.König, T. Wünsch &amp; Prof. Stockmann</a:t>
            </a:r>
            <a:endParaRPr/>
          </a:p>
        </p:txBody>
      </p:sp>
      <p:sp>
        <p:nvSpPr>
          <p:cNvPr id="258" name="CustomShape 4"/>
          <p:cNvSpPr/>
          <p:nvPr/>
        </p:nvSpPr>
        <p:spPr>
          <a:xfrm>
            <a:off x="8229600" y="6858000"/>
            <a:ext cx="1737360" cy="6400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50364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G</a:t>
            </a:r>
            <a:r>
              <a:rPr lang="en-US" sz="5400">
                <a:latin typeface="Roboto Light"/>
              </a:rPr>
              <a:t>alactose (GEC)</a:t>
            </a:r>
            <a:endParaRPr/>
          </a:p>
          <a:p>
            <a:pPr algn="ctr"/>
            <a:r>
              <a:rPr lang="en-US" sz="3200">
                <a:solidFill>
                  <a:srgbClr val="666666"/>
                </a:solidFill>
                <a:latin typeface="Roboto Light"/>
              </a:rPr>
              <a:t>König, Marchesini, Bianchi, Holzhütter</a:t>
            </a:r>
            <a:endParaRPr/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2000" y="5490720"/>
            <a:ext cx="3613320" cy="162792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5267880" y="6125760"/>
            <a:ext cx="842760" cy="54756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CustomShape 2"/>
          <p:cNvSpPr/>
          <p:nvPr/>
        </p:nvSpPr>
        <p:spPr>
          <a:xfrm>
            <a:off x="7872840" y="5402160"/>
            <a:ext cx="1187640" cy="547560"/>
          </a:xfrm>
          <a:prstGeom prst="rect">
            <a:avLst/>
          </a:prstGeom>
          <a:noFill/>
          <a:ln>
            <a:noFill/>
          </a:ln>
        </p:spPr>
      </p:sp>
      <p:pic>
        <p:nvPicPr>
          <p:cNvPr id="2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21640" y="359280"/>
            <a:ext cx="5503320" cy="7083360"/>
          </a:xfrm>
          <a:prstGeom prst="rect">
            <a:avLst/>
          </a:prstGeom>
          <a:ln>
            <a:noFill/>
          </a:ln>
        </p:spPr>
      </p:pic>
      <p:sp>
        <p:nvSpPr>
          <p:cNvPr id="264" name="TextShape 3"/>
          <p:cNvSpPr txBox="1"/>
          <p:nvPr/>
        </p:nvSpPr>
        <p:spPr>
          <a:xfrm>
            <a:off x="789840" y="-181080"/>
            <a:ext cx="9075960" cy="171756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en-US" sz="5400">
                <a:latin typeface="Roboto Light"/>
              </a:rPr>
              <a:t>Liver architecture</a:t>
            </a:r>
            <a:endParaRPr/>
          </a:p>
        </p:txBody>
      </p:sp>
      <p:sp>
        <p:nvSpPr>
          <p:cNvPr id="265" name="CustomShape 4"/>
          <p:cNvSpPr/>
          <p:nvPr/>
        </p:nvSpPr>
        <p:spPr>
          <a:xfrm>
            <a:off x="354240" y="183960"/>
            <a:ext cx="91368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Roboto"/>
              </a:rPr>
              <a:t>Liver</a:t>
            </a:r>
            <a:endParaRPr/>
          </a:p>
        </p:txBody>
      </p:sp>
      <p:sp>
        <p:nvSpPr>
          <p:cNvPr id="266" name="CustomShape 5"/>
          <p:cNvSpPr/>
          <p:nvPr/>
        </p:nvSpPr>
        <p:spPr>
          <a:xfrm>
            <a:off x="1463040" y="2835720"/>
            <a:ext cx="11865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Roboto"/>
              </a:rPr>
              <a:t>Lobulus</a:t>
            </a:r>
            <a:endParaRPr/>
          </a:p>
        </p:txBody>
      </p:sp>
      <p:sp>
        <p:nvSpPr>
          <p:cNvPr id="267" name="CustomShape 6"/>
          <p:cNvSpPr/>
          <p:nvPr/>
        </p:nvSpPr>
        <p:spPr>
          <a:xfrm>
            <a:off x="6024960" y="5037480"/>
            <a:ext cx="265104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Roboto"/>
              </a:rPr>
              <a:t>Sinusoidal unit</a:t>
            </a:r>
            <a:endParaRPr/>
          </a:p>
        </p:txBody>
      </p:sp>
      <p:sp>
        <p:nvSpPr>
          <p:cNvPr id="268" name="CustomShape 7"/>
          <p:cNvSpPr/>
          <p:nvPr/>
        </p:nvSpPr>
        <p:spPr>
          <a:xfrm>
            <a:off x="8085600" y="7082640"/>
            <a:ext cx="1506600" cy="3646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Calibri"/>
              </a:rPr>
              <a:t>Hepatocyt</a:t>
            </a:r>
            <a:endParaRPr/>
          </a:p>
        </p:txBody>
      </p:sp>
      <p:sp>
        <p:nvSpPr>
          <p:cNvPr id="269" name="TextShape 8"/>
          <p:cNvSpPr txBox="1"/>
          <p:nvPr/>
        </p:nvSpPr>
        <p:spPr>
          <a:xfrm>
            <a:off x="6065280" y="1320480"/>
            <a:ext cx="3790800" cy="390816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Hierarchical architecture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Parallel circuit of hexagonal subunits (</a:t>
            </a:r>
            <a:r>
              <a:rPr b="1" lang="en-US">
                <a:solidFill>
                  <a:srgbClr val="000000"/>
                </a:solidFill>
                <a:latin typeface="Roboto"/>
                <a:ea typeface="Amplitude-Book"/>
              </a:rPr>
              <a:t>lobulus</a:t>
            </a: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)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Lobulus consists of </a:t>
            </a:r>
            <a:r>
              <a:rPr b="1" lang="en-US">
                <a:solidFill>
                  <a:srgbClr val="000000"/>
                </a:solidFill>
                <a:latin typeface="Roboto"/>
                <a:ea typeface="Amplitude-Book"/>
              </a:rPr>
              <a:t>network of</a:t>
            </a: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 </a:t>
            </a:r>
            <a:r>
              <a:rPr b="1" lang="en-US">
                <a:solidFill>
                  <a:srgbClr val="000000"/>
                </a:solidFill>
                <a:latin typeface="Roboto"/>
                <a:ea typeface="Amplitude-Book"/>
              </a:rPr>
              <a:t>sinusoids</a:t>
            </a: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 </a:t>
            </a:r>
            <a:r>
              <a:rPr b="1" lang="en-US">
                <a:solidFill>
                  <a:srgbClr val="000000"/>
                </a:solidFill>
                <a:latin typeface="Roboto"/>
                <a:ea typeface="Amplitude-Book"/>
              </a:rPr>
              <a:t> 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Hepatocytes main cell type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endParaRPr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Dual blood supply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Portal vein (80%)</a:t>
            </a:r>
            <a:endParaRPr/>
          </a:p>
          <a:p>
            <a:pPr lvl="1">
              <a:lnSpc>
                <a:spcPct val="100000"/>
              </a:lnSpc>
              <a:buFont typeface="Times New Roman"/>
              <a:buChar char="–"/>
            </a:pPr>
            <a:r>
              <a:rPr lang="en-US">
                <a:solidFill>
                  <a:srgbClr val="000000"/>
                </a:solidFill>
                <a:latin typeface="Roboto"/>
                <a:ea typeface="Amplitude-Book"/>
              </a:rPr>
              <a:t>Hepatic artery (20%)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000">
                <a:latin typeface="Roboto Light"/>
              </a:rPr>
              <a:t>Galactose Elimination Capacity</a:t>
            </a:r>
            <a:endParaRPr/>
          </a:p>
        </p:txBody>
      </p:sp>
      <p:sp>
        <p:nvSpPr>
          <p:cNvPr id="271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48640" y="1507320"/>
            <a:ext cx="8869680" cy="5167800"/>
          </a:xfrm>
          <a:prstGeom prst="rect">
            <a:avLst/>
          </a:prstGeom>
          <a:ln>
            <a:noFill/>
          </a:ln>
        </p:spPr>
      </p:pic>
      <p:sp>
        <p:nvSpPr>
          <p:cNvPr id="273" name="TextShape 3"/>
          <p:cNvSpPr txBox="1"/>
          <p:nvPr/>
        </p:nvSpPr>
        <p:spPr>
          <a:xfrm>
            <a:off x="416520" y="6730560"/>
            <a:ext cx="6532920" cy="8953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König M</a:t>
            </a:r>
            <a:r>
              <a:rPr lang="en-US" sz="1200">
                <a:latin typeface="Roboto"/>
              </a:rPr>
              <a:t>., Marchesini G., Bianchi G. and Holzhütter HG.</a:t>
            </a:r>
            <a:endParaRPr/>
          </a:p>
          <a:p>
            <a:r>
              <a:rPr i="1" lang="en-US" sz="1200">
                <a:latin typeface="Roboto"/>
              </a:rPr>
              <a:t>A Multiscale Computational Model Predicts Human Liver Function From Single-Cell Metabolism</a:t>
            </a:r>
            <a:endParaRPr/>
          </a:p>
          <a:p>
            <a:r>
              <a:rPr b="1" lang="en-US" sz="1200">
                <a:latin typeface="Roboto"/>
              </a:rPr>
              <a:t>2017, [manuscript in preparation]</a:t>
            </a:r>
            <a:r>
              <a:rPr lang="en-US" sz="1200">
                <a:latin typeface="Roboto"/>
              </a:rPr>
              <a:t> </a:t>
            </a:r>
            <a:endParaRPr/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TextShape 1"/>
          <p:cNvSpPr txBox="1"/>
          <p:nvPr/>
        </p:nvSpPr>
        <p:spPr>
          <a:xfrm>
            <a:off x="0" y="228960"/>
            <a:ext cx="101498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Multiple Indicator Dilution</a:t>
            </a:r>
            <a:endParaRPr/>
          </a:p>
        </p:txBody>
      </p:sp>
      <p:pic>
        <p:nvPicPr>
          <p:cNvPr id="2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30920" y="2543400"/>
            <a:ext cx="4670280" cy="4754880"/>
          </a:xfrm>
          <a:prstGeom prst="rect">
            <a:avLst/>
          </a:prstGeom>
          <a:ln>
            <a:noFill/>
          </a:ln>
        </p:spPr>
      </p:pic>
      <p:pic>
        <p:nvPicPr>
          <p:cNvPr id="2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73960" y="2628000"/>
            <a:ext cx="4497120" cy="4578840"/>
          </a:xfrm>
          <a:prstGeom prst="rect">
            <a:avLst/>
          </a:prstGeom>
          <a:ln>
            <a:noFill/>
          </a:ln>
        </p:spPr>
      </p:pic>
      <p:pic>
        <p:nvPicPr>
          <p:cNvPr id="2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040" y="1903320"/>
            <a:ext cx="3840480" cy="559800"/>
          </a:xfrm>
          <a:prstGeom prst="rect">
            <a:avLst/>
          </a:prstGeom>
          <a:ln>
            <a:noFill/>
          </a:ln>
        </p:spPr>
      </p:pic>
      <p:sp>
        <p:nvSpPr>
          <p:cNvPr id="278" name="TextShape 2"/>
          <p:cNvSpPr txBox="1"/>
          <p:nvPr/>
        </p:nvSpPr>
        <p:spPr>
          <a:xfrm>
            <a:off x="5413320" y="1227600"/>
            <a:ext cx="4402800" cy="1574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Roboto"/>
              </a:rPr>
              <a:t>Heterogeneity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>
                <a:latin typeface="Roboto Light"/>
              </a:rPr>
              <a:t>Liver function depends strongly on local liver perfusion, ultrastructure &amp; test substance</a:t>
            </a:r>
            <a:endParaRPr/>
          </a:p>
          <a:p>
            <a:pPr>
              <a:buSzPct val="45000"/>
              <a:buFont typeface="StarSymbol"/>
              <a:buChar char=""/>
            </a:pPr>
            <a:endParaRPr/>
          </a:p>
        </p:txBody>
      </p:sp>
      <p:sp>
        <p:nvSpPr>
          <p:cNvPr id="279" name="TextShape 3"/>
          <p:cNvSpPr txBox="1"/>
          <p:nvPr/>
        </p:nvSpPr>
        <p:spPr>
          <a:xfrm>
            <a:off x="705240" y="1415160"/>
            <a:ext cx="4655880" cy="394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Roboto"/>
              </a:rPr>
              <a:t>Input-Output profile after test substances</a:t>
            </a:r>
            <a:endParaRPr/>
          </a:p>
        </p:txBody>
      </p:sp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401400" y="458280"/>
            <a:ext cx="5028840" cy="142272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3200">
                <a:latin typeface="Roboto Light"/>
              </a:rPr>
              <a:t>Liver Galactose elimination, extraction ratio &amp; clearance</a:t>
            </a:r>
            <a:endParaRPr/>
          </a:p>
        </p:txBody>
      </p:sp>
      <p:pic>
        <p:nvPicPr>
          <p:cNvPr id="2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63080" y="2050200"/>
            <a:ext cx="9834840" cy="512064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217920" y="91440"/>
            <a:ext cx="3721320" cy="1086480"/>
          </a:xfrm>
          <a:prstGeom prst="rect">
            <a:avLst/>
          </a:prstGeom>
          <a:ln>
            <a:noFill/>
          </a:ln>
        </p:spPr>
      </p:pic>
      <p:sp>
        <p:nvSpPr>
          <p:cNvPr id="283" name="TextShape 2"/>
          <p:cNvSpPr txBox="1"/>
          <p:nvPr/>
        </p:nvSpPr>
        <p:spPr>
          <a:xfrm rot="16200000">
            <a:off x="-612360" y="5590080"/>
            <a:ext cx="1510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Clearance 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84" name="TextShape 3"/>
          <p:cNvSpPr txBox="1"/>
          <p:nvPr/>
        </p:nvSpPr>
        <p:spPr>
          <a:xfrm rot="16200000">
            <a:off x="4237200" y="5680800"/>
            <a:ext cx="2082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Perivenious 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85" name="TextShape 4"/>
          <p:cNvSpPr txBox="1"/>
          <p:nvPr/>
        </p:nvSpPr>
        <p:spPr>
          <a:xfrm rot="16200000">
            <a:off x="-1107000" y="2877840"/>
            <a:ext cx="2545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Elimination  [mmol/min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86" name="TextShape 5"/>
          <p:cNvSpPr txBox="1"/>
          <p:nvPr/>
        </p:nvSpPr>
        <p:spPr>
          <a:xfrm rot="16200000">
            <a:off x="4539240" y="2894400"/>
            <a:ext cx="145476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Extraction Ratio [-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87" name="CustomShape 6"/>
          <p:cNvSpPr/>
          <p:nvPr/>
        </p:nvSpPr>
        <p:spPr>
          <a:xfrm>
            <a:off x="492840" y="7015680"/>
            <a:ext cx="950904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288" name="TextShape 7"/>
          <p:cNvSpPr txBox="1"/>
          <p:nvPr/>
        </p:nvSpPr>
        <p:spPr>
          <a:xfrm>
            <a:off x="552960" y="70063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89" name="TextShape 8"/>
          <p:cNvSpPr txBox="1"/>
          <p:nvPr/>
        </p:nvSpPr>
        <p:spPr>
          <a:xfrm>
            <a:off x="5613120" y="70063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0" name="TextShape 9"/>
          <p:cNvSpPr txBox="1"/>
          <p:nvPr/>
        </p:nvSpPr>
        <p:spPr>
          <a:xfrm>
            <a:off x="3235680" y="70063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1" name="TextShape 10"/>
          <p:cNvSpPr txBox="1"/>
          <p:nvPr/>
        </p:nvSpPr>
        <p:spPr>
          <a:xfrm>
            <a:off x="8264520" y="70063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2" name="CustomShape 11"/>
          <p:cNvSpPr/>
          <p:nvPr/>
        </p:nvSpPr>
        <p:spPr>
          <a:xfrm>
            <a:off x="456840" y="4134240"/>
            <a:ext cx="950904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293" name="CustomShape 12"/>
          <p:cNvSpPr/>
          <p:nvPr/>
        </p:nvSpPr>
        <p:spPr>
          <a:xfrm>
            <a:off x="488880" y="4143600"/>
            <a:ext cx="950904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294" name="TextShape 13"/>
          <p:cNvSpPr txBox="1"/>
          <p:nvPr/>
        </p:nvSpPr>
        <p:spPr>
          <a:xfrm>
            <a:off x="549000" y="413424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5" name="TextShape 14"/>
          <p:cNvSpPr txBox="1"/>
          <p:nvPr/>
        </p:nvSpPr>
        <p:spPr>
          <a:xfrm>
            <a:off x="5609160" y="413424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6" name="TextShape 15"/>
          <p:cNvSpPr txBox="1"/>
          <p:nvPr/>
        </p:nvSpPr>
        <p:spPr>
          <a:xfrm>
            <a:off x="3231720" y="413424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7" name="TextShape 16"/>
          <p:cNvSpPr txBox="1"/>
          <p:nvPr/>
        </p:nvSpPr>
        <p:spPr>
          <a:xfrm>
            <a:off x="8260560" y="413424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8" name="TextShape 17"/>
          <p:cNvSpPr txBox="1"/>
          <p:nvPr/>
        </p:nvSpPr>
        <p:spPr>
          <a:xfrm rot="16200000">
            <a:off x="1931760" y="5637960"/>
            <a:ext cx="1510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Clearance 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299" name="TextShape 18"/>
          <p:cNvSpPr txBox="1"/>
          <p:nvPr/>
        </p:nvSpPr>
        <p:spPr>
          <a:xfrm rot="16200000">
            <a:off x="6749280" y="5670000"/>
            <a:ext cx="2082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Perivenious 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00" name="TextShape 19"/>
          <p:cNvSpPr txBox="1"/>
          <p:nvPr/>
        </p:nvSpPr>
        <p:spPr>
          <a:xfrm rot="16200000">
            <a:off x="1413000" y="2877840"/>
            <a:ext cx="2545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Elimination  [mmol/min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01" name="TextShape 20"/>
          <p:cNvSpPr txBox="1"/>
          <p:nvPr/>
        </p:nvSpPr>
        <p:spPr>
          <a:xfrm rot="16200000">
            <a:off x="7023600" y="2894760"/>
            <a:ext cx="145476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Extraction Ratio [-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43640" y="-130320"/>
            <a:ext cx="101030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Spatial galactose elimination</a:t>
            </a:r>
            <a:endParaRPr/>
          </a:p>
        </p:txBody>
      </p:sp>
      <p:pic>
        <p:nvPicPr>
          <p:cNvPr id="3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9600" y="1752840"/>
            <a:ext cx="8054280" cy="1807920"/>
          </a:xfrm>
          <a:prstGeom prst="rect">
            <a:avLst/>
          </a:prstGeom>
          <a:ln>
            <a:noFill/>
          </a:ln>
        </p:spPr>
      </p:pic>
      <p:sp>
        <p:nvSpPr>
          <p:cNvPr id="304" name="TextShape 2"/>
          <p:cNvSpPr txBox="1"/>
          <p:nvPr/>
        </p:nvSpPr>
        <p:spPr>
          <a:xfrm rot="16200000">
            <a:off x="8492400" y="3022920"/>
            <a:ext cx="910800" cy="291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Wang2013</a:t>
            </a:r>
            <a:endParaRPr/>
          </a:p>
        </p:txBody>
      </p:sp>
      <p:sp>
        <p:nvSpPr>
          <p:cNvPr id="305" name="TextShape 3"/>
          <p:cNvSpPr txBox="1"/>
          <p:nvPr/>
        </p:nvSpPr>
        <p:spPr>
          <a:xfrm>
            <a:off x="2953440" y="1204920"/>
            <a:ext cx="1738080" cy="623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600">
                <a:latin typeface="Roboto"/>
              </a:rPr>
              <a:t>ALP</a:t>
            </a:r>
            <a:r>
              <a:rPr lang="en-US" sz="1600">
                <a:latin typeface="Roboto"/>
              </a:rPr>
              <a:t> (arterial liver</a:t>
            </a:r>
            <a:endParaRPr/>
          </a:p>
          <a:p>
            <a:r>
              <a:rPr lang="en-US" sz="1600">
                <a:latin typeface="Roboto"/>
              </a:rPr>
              <a:t>perfusion)</a:t>
            </a:r>
            <a:endParaRPr/>
          </a:p>
        </p:txBody>
      </p:sp>
      <p:sp>
        <p:nvSpPr>
          <p:cNvPr id="306" name="TextShape 4"/>
          <p:cNvSpPr txBox="1"/>
          <p:nvPr/>
        </p:nvSpPr>
        <p:spPr>
          <a:xfrm>
            <a:off x="4810320" y="1217160"/>
            <a:ext cx="1931760" cy="623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600">
                <a:latin typeface="Roboto"/>
              </a:rPr>
              <a:t>PVP</a:t>
            </a:r>
            <a:r>
              <a:rPr lang="en-US" sz="1600">
                <a:latin typeface="Roboto"/>
              </a:rPr>
              <a:t> (portal-venous</a:t>
            </a:r>
            <a:endParaRPr/>
          </a:p>
          <a:p>
            <a:r>
              <a:rPr lang="en-US" sz="1600">
                <a:latin typeface="Roboto"/>
              </a:rPr>
              <a:t>perfusion)</a:t>
            </a:r>
            <a:endParaRPr/>
          </a:p>
        </p:txBody>
      </p:sp>
      <p:sp>
        <p:nvSpPr>
          <p:cNvPr id="307" name="TextShape 5"/>
          <p:cNvSpPr txBox="1"/>
          <p:nvPr/>
        </p:nvSpPr>
        <p:spPr>
          <a:xfrm>
            <a:off x="6913800" y="1218240"/>
            <a:ext cx="2210400" cy="623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600">
                <a:latin typeface="Roboto"/>
              </a:rPr>
              <a:t>HPI</a:t>
            </a:r>
            <a:r>
              <a:rPr lang="en-US" sz="1600">
                <a:latin typeface="Roboto"/>
              </a:rPr>
              <a:t> (hepatic perfusion</a:t>
            </a:r>
            <a:endParaRPr/>
          </a:p>
          <a:p>
            <a:r>
              <a:rPr lang="en-US" sz="1600">
                <a:latin typeface="Roboto"/>
              </a:rPr>
              <a:t>index)</a:t>
            </a:r>
            <a:endParaRPr/>
          </a:p>
        </p:txBody>
      </p:sp>
      <p:pic>
        <p:nvPicPr>
          <p:cNvPr id="3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915440" y="4624560"/>
            <a:ext cx="3889080" cy="2623680"/>
          </a:xfrm>
          <a:prstGeom prst="rect">
            <a:avLst/>
          </a:prstGeom>
          <a:ln>
            <a:noFill/>
          </a:ln>
        </p:spPr>
      </p:pic>
      <p:sp>
        <p:nvSpPr>
          <p:cNvPr id="309" name="TextShape 6"/>
          <p:cNvSpPr txBox="1"/>
          <p:nvPr/>
        </p:nvSpPr>
        <p:spPr>
          <a:xfrm>
            <a:off x="4572000" y="3700080"/>
            <a:ext cx="4846320" cy="18777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Roboto"/>
              </a:rPr>
              <a:t>Perfusion CTs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>
                <a:latin typeface="Roboto Light"/>
              </a:rPr>
              <a:t>Galactose elimination depending on </a:t>
            </a:r>
            <a:r>
              <a:rPr lang="en-US">
                <a:latin typeface="Roboto Light"/>
              </a:rPr>
              <a:t>
</a:t>
            </a:r>
            <a:r>
              <a:rPr lang="en-US">
                <a:latin typeface="Roboto Light"/>
              </a:rPr>
              <a:t>local liver perfusion</a:t>
            </a:r>
            <a:endParaRPr/>
          </a:p>
        </p:txBody>
      </p:sp>
      <p:sp>
        <p:nvSpPr>
          <p:cNvPr id="310" name="TextShape 7"/>
          <p:cNvSpPr txBox="1"/>
          <p:nvPr/>
        </p:nvSpPr>
        <p:spPr>
          <a:xfrm rot="16200000">
            <a:off x="7670880" y="5101560"/>
            <a:ext cx="3295440" cy="79884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400">
                <a:latin typeface="Roboto"/>
              </a:rPr>
              <a:t>GE</a:t>
            </a:r>
            <a:r>
              <a:rPr lang="en-US" sz="1400">
                <a:latin typeface="Roboto"/>
              </a:rPr>
              <a:t> [µmol/min/ml(tissue)]</a:t>
            </a:r>
            <a:r>
              <a:rPr lang="en-US" sz="1400">
                <a:latin typeface="Roboto"/>
              </a:rPr>
              <a:t> </a:t>
            </a:r>
            <a:endParaRPr/>
          </a:p>
          <a:p>
            <a:r>
              <a:rPr lang="en-US" sz="1400">
                <a:latin typeface="Roboto"/>
              </a:rPr>
              <a:t>Galactose elimination (8mM galactose)</a:t>
            </a:r>
            <a:endParaRPr/>
          </a:p>
        </p:txBody>
      </p:sp>
      <p:pic>
        <p:nvPicPr>
          <p:cNvPr id="3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3931920"/>
            <a:ext cx="4218120" cy="286380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440" y="944640"/>
            <a:ext cx="7246440" cy="6370920"/>
          </a:xfrm>
          <a:prstGeom prst="rect">
            <a:avLst/>
          </a:prstGeom>
          <a:ln>
            <a:noFill/>
          </a:ln>
        </p:spPr>
      </p:pic>
      <p:sp>
        <p:nvSpPr>
          <p:cNvPr id="313" name="TextShape 1"/>
          <p:cNvSpPr txBox="1"/>
          <p:nvPr/>
        </p:nvSpPr>
        <p:spPr>
          <a:xfrm>
            <a:off x="606600" y="132840"/>
            <a:ext cx="5822280" cy="726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2000">
                <a:latin typeface="Roboto"/>
              </a:rPr>
              <a:t>GE</a:t>
            </a:r>
            <a:r>
              <a:rPr lang="en-US" sz="2000">
                <a:latin typeface="Roboto"/>
              </a:rPr>
              <a:t> [µmol/min/ml(tissue)]</a:t>
            </a:r>
            <a:r>
              <a:rPr lang="en-US" sz="2000">
                <a:latin typeface="Roboto"/>
              </a:rPr>
              <a:t> </a:t>
            </a:r>
            <a:endParaRPr/>
          </a:p>
          <a:p>
            <a:r>
              <a:rPr lang="en-US" sz="2000">
                <a:latin typeface="Roboto"/>
              </a:rPr>
              <a:t>Galactose elimination depending on galactose</a:t>
            </a:r>
            <a:endParaRPr/>
          </a:p>
        </p:txBody>
      </p:sp>
      <p:pic>
        <p:nvPicPr>
          <p:cNvPr id="31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6840" y="1222920"/>
            <a:ext cx="1037880" cy="554328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503640" y="-130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Roboto Light"/>
              </a:rPr>
              <a:t>Ultrastructural changes in aging</a:t>
            </a:r>
            <a:endParaRPr/>
          </a:p>
        </p:txBody>
      </p:sp>
      <p:sp>
        <p:nvSpPr>
          <p:cNvPr id="316" name="TextShape 2"/>
          <p:cNvSpPr txBox="1"/>
          <p:nvPr/>
        </p:nvSpPr>
        <p:spPr>
          <a:xfrm>
            <a:off x="271440" y="986040"/>
            <a:ext cx="44337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Pseudocapillarization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 Light"/>
              </a:rPr>
              <a:t>Endothelial cells are thickened and defenestrated with old age</a:t>
            </a:r>
            <a:endParaRPr/>
          </a:p>
        </p:txBody>
      </p:sp>
      <p:pic>
        <p:nvPicPr>
          <p:cNvPr id="3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03680" y="1074600"/>
            <a:ext cx="4371480" cy="5476320"/>
          </a:xfrm>
          <a:prstGeom prst="rect">
            <a:avLst/>
          </a:prstGeom>
          <a:ln>
            <a:noFill/>
          </a:ln>
        </p:spPr>
      </p:pic>
      <p:sp>
        <p:nvSpPr>
          <p:cNvPr id="318" name="TextShape 3"/>
          <p:cNvSpPr txBox="1"/>
          <p:nvPr/>
        </p:nvSpPr>
        <p:spPr>
          <a:xfrm>
            <a:off x="3593520" y="6309360"/>
            <a:ext cx="280656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 Light"/>
              </a:rPr>
              <a:t>Cogger2003, Warren2005</a:t>
            </a:r>
            <a:endParaRPr/>
          </a:p>
        </p:txBody>
      </p:sp>
      <p:pic>
        <p:nvPicPr>
          <p:cNvPr id="3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102040" y="6675120"/>
            <a:ext cx="7680960" cy="7178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5400" y="2162160"/>
            <a:ext cx="4885920" cy="405540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</p:sp>
      <p:pic>
        <p:nvPicPr>
          <p:cNvPr id="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01840" y="1828800"/>
            <a:ext cx="7354080" cy="512064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944640" y="795960"/>
            <a:ext cx="8643600" cy="8982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2400">
                <a:solidFill>
                  <a:srgbClr val="666666"/>
                </a:solidFill>
                <a:latin typeface="Roboto Light"/>
              </a:rPr>
              <a:t>Junior Group LiSyM: </a:t>
            </a:r>
            <a:endParaRPr/>
          </a:p>
          <a:p>
            <a:r>
              <a:rPr lang="en-US" sz="2400">
                <a:solidFill>
                  <a:srgbClr val="666666"/>
                </a:solidFill>
                <a:latin typeface="Roboto Light"/>
              </a:rPr>
              <a:t>Multi-scale Modeling for Personalized Liver Function Tests</a:t>
            </a:r>
            <a:endParaRPr/>
          </a:p>
        </p:txBody>
      </p:sp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503640" y="-226080"/>
            <a:ext cx="907164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Reduced Clearance in aging</a:t>
            </a:r>
            <a:endParaRPr/>
          </a:p>
        </p:txBody>
      </p:sp>
      <p:sp>
        <p:nvSpPr>
          <p:cNvPr id="322" name="TextShape 2"/>
          <p:cNvSpPr txBox="1"/>
          <p:nvPr/>
        </p:nvSpPr>
        <p:spPr>
          <a:xfrm>
            <a:off x="493200" y="6339240"/>
            <a:ext cx="9254520" cy="17643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 Light"/>
              </a:rPr>
              <a:t>Reduced Clearance &amp; Extraction ratio under low concentrations (local effect)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 Light"/>
              </a:rPr>
              <a:t>In combination with reduced liver volume &amp; perfusion in age can have drastic effects on drug/compound clearance</a:t>
            </a:r>
            <a:endParaRPr/>
          </a:p>
        </p:txBody>
      </p:sp>
      <p:pic>
        <p:nvPicPr>
          <p:cNvPr id="3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96360" y="1005480"/>
            <a:ext cx="9570240" cy="4982760"/>
          </a:xfrm>
          <a:prstGeom prst="rect">
            <a:avLst/>
          </a:prstGeom>
          <a:ln>
            <a:noFill/>
          </a:ln>
        </p:spPr>
      </p:pic>
      <p:sp>
        <p:nvSpPr>
          <p:cNvPr id="324" name="CustomShape 3"/>
          <p:cNvSpPr/>
          <p:nvPr/>
        </p:nvSpPr>
        <p:spPr>
          <a:xfrm>
            <a:off x="548280" y="3190680"/>
            <a:ext cx="950904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25" name="TextShape 4"/>
          <p:cNvSpPr txBox="1"/>
          <p:nvPr/>
        </p:nvSpPr>
        <p:spPr>
          <a:xfrm>
            <a:off x="608400" y="31813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26" name="TextShape 5"/>
          <p:cNvSpPr txBox="1"/>
          <p:nvPr/>
        </p:nvSpPr>
        <p:spPr>
          <a:xfrm>
            <a:off x="5668560" y="31813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27" name="TextShape 6"/>
          <p:cNvSpPr txBox="1"/>
          <p:nvPr/>
        </p:nvSpPr>
        <p:spPr>
          <a:xfrm>
            <a:off x="3291120" y="31813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28" name="TextShape 7"/>
          <p:cNvSpPr txBox="1"/>
          <p:nvPr/>
        </p:nvSpPr>
        <p:spPr>
          <a:xfrm>
            <a:off x="8319960" y="31813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29" name="CustomShape 8"/>
          <p:cNvSpPr/>
          <p:nvPr/>
        </p:nvSpPr>
        <p:spPr>
          <a:xfrm>
            <a:off x="504360" y="5861880"/>
            <a:ext cx="9509040" cy="2743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30" name="TextShape 9"/>
          <p:cNvSpPr txBox="1"/>
          <p:nvPr/>
        </p:nvSpPr>
        <p:spPr>
          <a:xfrm>
            <a:off x="564480" y="58525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1" name="TextShape 10"/>
          <p:cNvSpPr txBox="1"/>
          <p:nvPr/>
        </p:nvSpPr>
        <p:spPr>
          <a:xfrm>
            <a:off x="5624640" y="5852520"/>
            <a:ext cx="176868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Blood flow (Q)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2" name="TextShape 11"/>
          <p:cNvSpPr txBox="1"/>
          <p:nvPr/>
        </p:nvSpPr>
        <p:spPr>
          <a:xfrm>
            <a:off x="3247200" y="58525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3" name="TextShape 12"/>
          <p:cNvSpPr txBox="1"/>
          <p:nvPr/>
        </p:nvSpPr>
        <p:spPr>
          <a:xfrm>
            <a:off x="8276040" y="5852520"/>
            <a:ext cx="1371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4" name="TextShape 13"/>
          <p:cNvSpPr txBox="1"/>
          <p:nvPr/>
        </p:nvSpPr>
        <p:spPr>
          <a:xfrm rot="16200000">
            <a:off x="6989040" y="1860840"/>
            <a:ext cx="145476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Extraction Ratio [-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5" name="TextShape 14"/>
          <p:cNvSpPr txBox="1"/>
          <p:nvPr/>
        </p:nvSpPr>
        <p:spPr>
          <a:xfrm rot="16200000">
            <a:off x="4539240" y="1860840"/>
            <a:ext cx="145476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Extraction Ratio [-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6" name="TextShape 15"/>
          <p:cNvSpPr txBox="1"/>
          <p:nvPr/>
        </p:nvSpPr>
        <p:spPr>
          <a:xfrm rot="16200000">
            <a:off x="-855000" y="2013840"/>
            <a:ext cx="2545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Elimination  [mmol/min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7" name="TextShape 16"/>
          <p:cNvSpPr txBox="1"/>
          <p:nvPr/>
        </p:nvSpPr>
        <p:spPr>
          <a:xfrm rot="16200000">
            <a:off x="1593000" y="2013840"/>
            <a:ext cx="2545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Galactose Elimination  [mmol/min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8" name="TextShape 17"/>
          <p:cNvSpPr txBox="1"/>
          <p:nvPr/>
        </p:nvSpPr>
        <p:spPr>
          <a:xfrm rot="16200000">
            <a:off x="-397080" y="4474080"/>
            <a:ext cx="1510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Clearance 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39" name="TextShape 18"/>
          <p:cNvSpPr txBox="1"/>
          <p:nvPr/>
        </p:nvSpPr>
        <p:spPr>
          <a:xfrm rot="16200000">
            <a:off x="4273200" y="4564800"/>
            <a:ext cx="2082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Perivenious 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40" name="TextShape 19"/>
          <p:cNvSpPr txBox="1"/>
          <p:nvPr/>
        </p:nvSpPr>
        <p:spPr>
          <a:xfrm rot="16200000">
            <a:off x="2111760" y="4521960"/>
            <a:ext cx="151092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Clearance  [ml/min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  <p:sp>
        <p:nvSpPr>
          <p:cNvPr id="341" name="TextShape 20"/>
          <p:cNvSpPr txBox="1"/>
          <p:nvPr/>
        </p:nvSpPr>
        <p:spPr>
          <a:xfrm rot="16200000">
            <a:off x="6677280" y="4554000"/>
            <a:ext cx="208260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Perivenious galactose [mM</a:t>
            </a:r>
            <a:r>
              <a:rPr b="1" lang="en-US" sz="1000">
                <a:latin typeface="Roboto"/>
              </a:rPr>
              <a:t>]</a:t>
            </a:r>
            <a:endParaRPr/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8975520" y="6949440"/>
            <a:ext cx="1082880" cy="4824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43" name="TextShape 2"/>
          <p:cNvSpPr txBox="1"/>
          <p:nvPr/>
        </p:nvSpPr>
        <p:spPr>
          <a:xfrm>
            <a:off x="503640" y="8496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Roboto Light"/>
              </a:rPr>
              <a:t>Personalized prediction</a:t>
            </a:r>
            <a:endParaRPr/>
          </a:p>
        </p:txBody>
      </p:sp>
      <p:pic>
        <p:nvPicPr>
          <p:cNvPr id="3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2372040"/>
            <a:ext cx="5517360" cy="4394520"/>
          </a:xfrm>
          <a:prstGeom prst="rect">
            <a:avLst/>
          </a:prstGeom>
          <a:ln>
            <a:noFill/>
          </a:ln>
        </p:spPr>
      </p:pic>
      <p:pic>
        <p:nvPicPr>
          <p:cNvPr id="34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11360" y="4422240"/>
            <a:ext cx="3306960" cy="30096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37200" y="1119600"/>
            <a:ext cx="2563920" cy="2980440"/>
          </a:xfrm>
          <a:prstGeom prst="rect">
            <a:avLst/>
          </a:prstGeom>
          <a:ln>
            <a:noFill/>
          </a:ln>
        </p:spPr>
      </p:pic>
      <p:sp>
        <p:nvSpPr>
          <p:cNvPr id="347" name="CustomShape 3"/>
          <p:cNvSpPr/>
          <p:nvPr/>
        </p:nvSpPr>
        <p:spPr>
          <a:xfrm>
            <a:off x="6754320" y="2103120"/>
            <a:ext cx="274320" cy="73152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48" name="TextShape 4"/>
          <p:cNvSpPr txBox="1"/>
          <p:nvPr/>
        </p:nvSpPr>
        <p:spPr>
          <a:xfrm rot="16200000">
            <a:off x="6213600" y="2293920"/>
            <a:ext cx="1371600" cy="258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000">
                <a:latin typeface="Roboto"/>
              </a:rPr>
              <a:t>GEC [mmol/min]</a:t>
            </a:r>
            <a:endParaRPr/>
          </a:p>
        </p:txBody>
      </p:sp>
      <p:sp>
        <p:nvSpPr>
          <p:cNvPr id="349" name="CustomShape 5"/>
          <p:cNvSpPr/>
          <p:nvPr/>
        </p:nvSpPr>
        <p:spPr>
          <a:xfrm>
            <a:off x="515160" y="6681240"/>
            <a:ext cx="1279800" cy="34596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TextShape 6"/>
          <p:cNvSpPr txBox="1"/>
          <p:nvPr/>
        </p:nvSpPr>
        <p:spPr>
          <a:xfrm>
            <a:off x="6888960" y="4136040"/>
            <a:ext cx="2442240" cy="4287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Roboto"/>
              </a:rPr>
              <a:t>Classification Cirrhosis</a:t>
            </a:r>
            <a:endParaRPr/>
          </a:p>
        </p:txBody>
      </p:sp>
      <p:sp>
        <p:nvSpPr>
          <p:cNvPr id="351" name="CustomShape 7"/>
          <p:cNvSpPr/>
          <p:nvPr/>
        </p:nvSpPr>
        <p:spPr>
          <a:xfrm>
            <a:off x="8034480" y="3933360"/>
            <a:ext cx="914400" cy="16668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52" name="TextShape 8"/>
          <p:cNvSpPr txBox="1"/>
          <p:nvPr/>
        </p:nvSpPr>
        <p:spPr>
          <a:xfrm>
            <a:off x="7937280" y="3859920"/>
            <a:ext cx="1371600" cy="2581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000">
                <a:latin typeface="Roboto"/>
              </a:rPr>
              <a:t>age [years]</a:t>
            </a:r>
            <a:endParaRPr/>
          </a:p>
        </p:txBody>
      </p:sp>
      <p:sp>
        <p:nvSpPr>
          <p:cNvPr id="353" name="TextShape 9"/>
          <p:cNvSpPr txBox="1"/>
          <p:nvPr/>
        </p:nvSpPr>
        <p:spPr>
          <a:xfrm>
            <a:off x="7433280" y="1192680"/>
            <a:ext cx="1878480" cy="3006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Roboto"/>
              </a:rPr>
              <a:t>Population prediction</a:t>
            </a:r>
            <a:endParaRPr/>
          </a:p>
        </p:txBody>
      </p:sp>
      <p:sp>
        <p:nvSpPr>
          <p:cNvPr id="354" name="TextShape 10"/>
          <p:cNvSpPr txBox="1"/>
          <p:nvPr/>
        </p:nvSpPr>
        <p:spPr>
          <a:xfrm>
            <a:off x="504000" y="1207440"/>
            <a:ext cx="5074200" cy="967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Roboto"/>
              </a:rPr>
              <a:t>Individual evalutation of liver function test 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>
                <a:latin typeface="Roboto Light"/>
              </a:rPr>
              <a:t>Simulation of </a:t>
            </a:r>
            <a:r>
              <a:rPr i="1" lang="en-US">
                <a:latin typeface="Roboto Light"/>
              </a:rPr>
              <a:t>in silico</a:t>
            </a:r>
            <a:r>
              <a:rPr lang="en-US">
                <a:latin typeface="Roboto Light"/>
              </a:rPr>
              <a:t> population representative of the individual subject</a:t>
            </a:r>
            <a:endParaRPr/>
          </a:p>
        </p:txBody>
      </p:sp>
      <p:pic>
        <p:nvPicPr>
          <p:cNvPr id="355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223760" y="330480"/>
            <a:ext cx="2298960" cy="78912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Outlook</a:t>
            </a:r>
            <a:endParaRPr/>
          </a:p>
        </p:txBody>
      </p:sp>
      <p:sp>
        <p:nvSpPr>
          <p:cNvPr id="357" name="TextShape 2"/>
          <p:cNvSpPr txBox="1"/>
          <p:nvPr/>
        </p:nvSpPr>
        <p:spPr>
          <a:xfrm>
            <a:off x="881280" y="1768680"/>
            <a:ext cx="4846320" cy="4906440"/>
          </a:xfrm>
          <a:prstGeom prst="rect">
            <a:avLst/>
          </a:prstGeom>
        </p:spPr>
        <p:txBody>
          <a:bodyPr lIns="0" rIns="0" tIns="0" bIns="0"/>
          <a:p>
            <a:r>
              <a:rPr b="1" lang="en-US" sz="2400">
                <a:latin typeface="Roboto"/>
              </a:rPr>
              <a:t>Integration with PKPD models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time courses of whole-body distribution and urinary extraction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i="1" lang="en-US">
                <a:latin typeface="Roboto"/>
              </a:rPr>
              <a:t>In silico </a:t>
            </a:r>
            <a:r>
              <a:rPr lang="en-US">
                <a:latin typeface="Roboto"/>
              </a:rPr>
              <a:t>trials &amp; virtual populations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Large dataset of individual subject galactose time courses for analysis (Marchesini)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Cluster simulations</a:t>
            </a:r>
            <a:endParaRPr/>
          </a:p>
          <a:p>
            <a:r>
              <a:rPr b="1" lang="en-US" sz="2400">
                <a:latin typeface="Roboto"/>
              </a:rPr>
              <a:t>Integration CT data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Simulate spatial heterogeneity in liver function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Integration with perfusion CT, functional CT for  (Keiding)</a:t>
            </a:r>
            <a:endParaRPr/>
          </a:p>
        </p:txBody>
      </p:sp>
      <p:pic>
        <p:nvPicPr>
          <p:cNvPr id="3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34440" y="1603080"/>
            <a:ext cx="3840480" cy="2237400"/>
          </a:xfrm>
          <a:prstGeom prst="rect">
            <a:avLst/>
          </a:prstGeom>
          <a:ln>
            <a:noFill/>
          </a:ln>
        </p:spPr>
      </p:pic>
      <p:sp>
        <p:nvSpPr>
          <p:cNvPr id="359" name="TextShape 3"/>
          <p:cNvSpPr txBox="1"/>
          <p:nvPr/>
        </p:nvSpPr>
        <p:spPr>
          <a:xfrm>
            <a:off x="7315200" y="5212080"/>
            <a:ext cx="24361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TODO: Cluster image </a:t>
            </a:r>
            <a:endParaRPr/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TextShape 1"/>
          <p:cNvSpPr txBox="1"/>
          <p:nvPr/>
        </p:nvSpPr>
        <p:spPr>
          <a:xfrm>
            <a:off x="50364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Related Projects</a:t>
            </a:r>
            <a:endParaRPr/>
          </a:p>
          <a:p>
            <a:pPr algn="ctr"/>
            <a:endParaRPr/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503640" y="25200"/>
            <a:ext cx="937188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Metabolic Modeling Liver</a:t>
            </a:r>
            <a:endParaRPr/>
          </a:p>
        </p:txBody>
      </p:sp>
      <p:sp>
        <p:nvSpPr>
          <p:cNvPr id="362" name="TextShape 2"/>
          <p:cNvSpPr txBox="1"/>
          <p:nvPr/>
        </p:nvSpPr>
        <p:spPr>
          <a:xfrm>
            <a:off x="503640" y="1444680"/>
            <a:ext cx="3428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Kinetic models</a:t>
            </a:r>
            <a:r>
              <a:rPr lang="en-US" sz="2000">
                <a:latin typeface="Roboto"/>
              </a:rPr>
              <a:t>
</a:t>
            </a:r>
            <a:r>
              <a:rPr lang="en-US" sz="2000">
                <a:latin typeface="Roboto"/>
              </a:rPr>
              <a:t>(glucose &amp; central metabolism, detoxification)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Flux Balance Analysis Genome-scale liver 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Hybrid approaches</a:t>
            </a:r>
            <a:endParaRPr/>
          </a:p>
        </p:txBody>
      </p:sp>
      <p:sp>
        <p:nvSpPr>
          <p:cNvPr id="363" name="TextShape 3"/>
          <p:cNvSpPr txBox="1"/>
          <p:nvPr/>
        </p:nvSpPr>
        <p:spPr>
          <a:xfrm>
            <a:off x="568080" y="3876480"/>
            <a:ext cx="2783880" cy="39139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200">
                <a:latin typeface="Roboto"/>
              </a:rPr>
              <a:t>König M.</a:t>
            </a:r>
            <a:r>
              <a:rPr lang="en-US" sz="1200">
                <a:latin typeface="Roboto"/>
              </a:rPr>
              <a:t> and Holzhütter HG.</a:t>
            </a:r>
            <a:endParaRPr/>
          </a:p>
          <a:p>
            <a:r>
              <a:rPr i="1" lang="en-US" sz="1200">
                <a:latin typeface="Roboto"/>
              </a:rPr>
              <a:t>Homeostasis of blood glucose - Computer simulations of central liver functions.</a:t>
            </a:r>
            <a:endParaRPr/>
          </a:p>
          <a:p>
            <a:r>
              <a:rPr i="1" lang="en-US" sz="1200">
                <a:latin typeface="Roboto"/>
              </a:rPr>
              <a:t>systembiologie.de 2014; 8:p.53-57 </a:t>
            </a:r>
            <a:endParaRPr/>
          </a:p>
          <a:p>
            <a:r>
              <a:rPr b="1" lang="en-US" sz="1200">
                <a:latin typeface="Roboto"/>
              </a:rPr>
              <a:t>König M.</a:t>
            </a:r>
            <a:r>
              <a:rPr lang="en-US" sz="1200">
                <a:latin typeface="Roboto"/>
              </a:rPr>
              <a:t> and Holzhütter HG.</a:t>
            </a:r>
            <a:endParaRPr/>
          </a:p>
          <a:p>
            <a:r>
              <a:rPr i="1" lang="en-US" sz="1200">
                <a:latin typeface="Roboto"/>
              </a:rPr>
              <a:t>Kinetic Modeling of Human Hepatic Glucose Metabolism in T2DM Predicts Higher Risk of Hypoglycemic Events in Rigorous Insulin Therapy</a:t>
            </a:r>
            <a:endParaRPr/>
          </a:p>
          <a:p>
            <a:r>
              <a:rPr lang="en-US" sz="1200">
                <a:latin typeface="Roboto"/>
              </a:rPr>
              <a:t>J Biol Chem. 2012</a:t>
            </a:r>
            <a:endParaRPr/>
          </a:p>
          <a:p>
            <a:r>
              <a:rPr b="1" lang="en-US" sz="1200">
                <a:latin typeface="Roboto"/>
              </a:rPr>
              <a:t>König M</a:t>
            </a:r>
            <a:r>
              <a:rPr lang="en-US" sz="1200">
                <a:latin typeface="Roboto"/>
              </a:rPr>
              <a:t>., Bulik S. and Holzhütter HG.</a:t>
            </a:r>
            <a:endParaRPr/>
          </a:p>
          <a:p>
            <a:r>
              <a:rPr i="1" lang="en-US" sz="1200">
                <a:latin typeface="Roboto"/>
              </a:rPr>
              <a:t>Quantifying the Contribution of the Liver to the Homeostasis of Plasma Glucose: A Detailed Kinetic Model of Hepatic Glucose Metabolism Integrated with the Hormonal Control</a:t>
            </a:r>
            <a:r>
              <a:rPr lang="en-US" sz="1200">
                <a:latin typeface="Roboto"/>
              </a:rPr>
              <a:t> </a:t>
            </a:r>
            <a:r>
              <a:rPr i="1" lang="en-US" sz="1200">
                <a:latin typeface="Roboto"/>
              </a:rPr>
              <a:t>by Insulin, Glucagon and Epinephrine</a:t>
            </a:r>
            <a:endParaRPr/>
          </a:p>
          <a:p>
            <a:r>
              <a:rPr lang="en-US" sz="1200">
                <a:latin typeface="Roboto"/>
              </a:rPr>
              <a:t>PLoS Comput Biol. 2012</a:t>
            </a:r>
            <a:endParaRPr/>
          </a:p>
        </p:txBody>
      </p:sp>
      <p:pic>
        <p:nvPicPr>
          <p:cNvPr id="3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566160" y="1465920"/>
            <a:ext cx="6125400" cy="4567320"/>
          </a:xfrm>
          <a:prstGeom prst="rect">
            <a:avLst/>
          </a:prstGeom>
          <a:ln>
            <a:noFill/>
          </a:ln>
        </p:spPr>
      </p:pic>
      <p:sp>
        <p:nvSpPr>
          <p:cNvPr id="365" name="TextShape 4"/>
          <p:cNvSpPr txBox="1"/>
          <p:nvPr/>
        </p:nvSpPr>
        <p:spPr>
          <a:xfrm>
            <a:off x="3566160" y="6184800"/>
            <a:ext cx="6126480" cy="10965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Gille C, Bölling C, Hoppe A, Bulik S, Hoffmann S, Hübner K, Karlstädt A, Ganeshan R, </a:t>
            </a:r>
            <a:r>
              <a:rPr b="1" lang="en-US" sz="1200">
                <a:latin typeface="Roboto"/>
              </a:rPr>
              <a:t>König M</a:t>
            </a:r>
            <a:r>
              <a:rPr lang="en-US" sz="1200">
                <a:latin typeface="Roboto"/>
              </a:rPr>
              <a:t>, Rother K, Weidlich M, Behre J, Holzhütter HG. </a:t>
            </a:r>
            <a:r>
              <a:rPr lang="en-US" sz="1200">
                <a:latin typeface="Roboto"/>
              </a:rPr>
              <a:t>
</a:t>
            </a:r>
            <a:r>
              <a:rPr i="1" lang="en-US" sz="1200">
                <a:latin typeface="Roboto"/>
              </a:rPr>
              <a:t>HepatoNet1: a comprehensive metabolic reconstruction of the human hepatocyte for the analysis of liver physiology.</a:t>
            </a:r>
            <a:r>
              <a:rPr lang="en-US" sz="1200">
                <a:latin typeface="Roboto"/>
              </a:rPr>
              <a:t>
</a:t>
            </a:r>
            <a:r>
              <a:rPr lang="en-US" sz="1200">
                <a:latin typeface="Roboto"/>
              </a:rPr>
              <a:t>Mol Syst Biol., 6:411., 2010</a:t>
            </a:r>
            <a:endParaRPr/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3640" y="-262800"/>
            <a:ext cx="907128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Central Carbon Model</a:t>
            </a:r>
            <a:endParaRPr/>
          </a:p>
        </p:txBody>
      </p:sp>
      <p:sp>
        <p:nvSpPr>
          <p:cNvPr id="367" name="TextShape 2"/>
          <p:cNvSpPr txBox="1"/>
          <p:nvPr/>
        </p:nvSpPr>
        <p:spPr>
          <a:xfrm>
            <a:off x="503640" y="1768680"/>
            <a:ext cx="269676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Kinetic model of central liver metabolism</a:t>
            </a:r>
            <a:endParaRPr/>
          </a:p>
        </p:txBody>
      </p:sp>
      <p:pic>
        <p:nvPicPr>
          <p:cNvPr id="36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383280" y="1097280"/>
            <a:ext cx="6658920" cy="6389280"/>
          </a:xfrm>
          <a:prstGeom prst="rect">
            <a:avLst/>
          </a:prstGeom>
          <a:ln>
            <a:noFill/>
          </a:ln>
        </p:spPr>
      </p:pic>
      <p:sp>
        <p:nvSpPr>
          <p:cNvPr id="369" name="TextShape 3"/>
          <p:cNvSpPr txBox="1"/>
          <p:nvPr/>
        </p:nvSpPr>
        <p:spPr>
          <a:xfrm>
            <a:off x="516960" y="3383280"/>
            <a:ext cx="2772000" cy="13885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de-DE" sz="1300">
                <a:solidFill>
                  <a:srgbClr val="000000"/>
                </a:solidFill>
                <a:latin typeface="Roboto"/>
              </a:rPr>
              <a:t>Berndt N.</a:t>
            </a:r>
            <a:r>
              <a:rPr lang="de-DE" sz="1300" baseline="26000">
                <a:solidFill>
                  <a:srgbClr val="000000"/>
                </a:solidFill>
                <a:latin typeface="Roboto"/>
              </a:rPr>
              <a:t>, </a:t>
            </a:r>
            <a:r>
              <a:rPr lang="de-DE" sz="1300">
                <a:solidFill>
                  <a:srgbClr val="000000"/>
                </a:solidFill>
                <a:latin typeface="Roboto"/>
              </a:rPr>
              <a:t>Bulik S., Wallach I.,  </a:t>
            </a:r>
            <a:r>
              <a:rPr b="1" lang="de-DE" sz="1300">
                <a:solidFill>
                  <a:srgbClr val="000000"/>
                </a:solidFill>
                <a:latin typeface="Roboto"/>
              </a:rPr>
              <a:t>König M.</a:t>
            </a:r>
            <a:r>
              <a:rPr lang="de-DE" sz="1300">
                <a:solidFill>
                  <a:srgbClr val="000000"/>
                </a:solidFill>
                <a:latin typeface="Roboto"/>
              </a:rPr>
              <a:t>,</a:t>
            </a:r>
            <a:r>
              <a:rPr lang="de-DE" sz="1300">
                <a:solidFill>
                  <a:srgbClr val="000000"/>
                </a:solidFill>
                <a:latin typeface="Roboto"/>
              </a:rPr>
              <a:t> Stockmann M.,  Meierhofer D.</a:t>
            </a:r>
            <a:r>
              <a:rPr lang="de-DE" sz="1300" baseline="26000">
                <a:solidFill>
                  <a:srgbClr val="000000"/>
                </a:solidFill>
                <a:latin typeface="Roboto"/>
              </a:rPr>
              <a:t> </a:t>
            </a:r>
            <a:r>
              <a:rPr lang="de-DE" sz="1300">
                <a:solidFill>
                  <a:srgbClr val="000000"/>
                </a:solidFill>
                <a:latin typeface="Roboto"/>
              </a:rPr>
              <a:t>and Holzhütter HG.</a:t>
            </a:r>
            <a:endParaRPr/>
          </a:p>
          <a:p>
            <a:r>
              <a:rPr i="1" lang="en-US" sz="1300">
                <a:solidFill>
                  <a:srgbClr val="000000"/>
                </a:solidFill>
                <a:latin typeface="Roboto"/>
              </a:rPr>
              <a:t>Computational Assessment of Liver Metabolism</a:t>
            </a:r>
            <a:endParaRPr/>
          </a:p>
          <a:p>
            <a:r>
              <a:rPr b="1" lang="en-US" sz="1300">
                <a:solidFill>
                  <a:srgbClr val="000000"/>
                </a:solidFill>
                <a:latin typeface="Roboto"/>
              </a:rPr>
              <a:t>[2017, submitted]</a:t>
            </a:r>
            <a:endParaRPr/>
          </a:p>
        </p:txBody>
      </p:sp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Bioinformatics Analyses</a:t>
            </a:r>
            <a:endParaRPr/>
          </a:p>
        </p:txBody>
      </p:sp>
      <p:sp>
        <p:nvSpPr>
          <p:cNvPr id="371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TextShape 3"/>
          <p:cNvSpPr txBox="1"/>
          <p:nvPr/>
        </p:nvSpPr>
        <p:spPr>
          <a:xfrm>
            <a:off x="237240" y="3627000"/>
            <a:ext cx="9685800" cy="346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https://www.ncbi.nlm.nih.gov/pmc/articles/PMC4654904/bin/12918_2015_229_Fig8_HTML.jpg</a:t>
            </a:r>
            <a:endParaRPr/>
          </a:p>
        </p:txBody>
      </p:sp>
      <p:pic>
        <p:nvPicPr>
          <p:cNvPr id="3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433880"/>
            <a:ext cx="5669280" cy="409500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126480" y="1469160"/>
            <a:ext cx="5331600" cy="4323960"/>
          </a:xfrm>
          <a:prstGeom prst="rect">
            <a:avLst/>
          </a:prstGeom>
          <a:ln>
            <a:noFill/>
          </a:ln>
        </p:spPr>
      </p:pic>
      <p:sp>
        <p:nvSpPr>
          <p:cNvPr id="375" name="TextShape 4"/>
          <p:cNvSpPr txBox="1"/>
          <p:nvPr/>
        </p:nvSpPr>
        <p:spPr>
          <a:xfrm>
            <a:off x="415440" y="5713920"/>
            <a:ext cx="3973680" cy="1821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300">
                <a:latin typeface="Roboto"/>
              </a:rPr>
              <a:t>Abshagen</a:t>
            </a:r>
            <a:r>
              <a:rPr b="1" lang="en-US" sz="1300">
                <a:latin typeface="Roboto"/>
              </a:rPr>
              <a:t>*, König*</a:t>
            </a:r>
            <a:r>
              <a:rPr lang="en-US" sz="1300">
                <a:latin typeface="Roboto"/>
              </a:rPr>
              <a:t>, Hoppe A., Thomas M., Müller I., Ebert M., Weng H., Holzhütter HG., Zanger UM., Bode J., Vollmar B. and Dooley S.</a:t>
            </a:r>
            <a:endParaRPr/>
          </a:p>
          <a:p>
            <a:r>
              <a:rPr b="1" lang="en-US" sz="1300">
                <a:latin typeface="Roboto"/>
              </a:rPr>
              <a:t>* equal contribution</a:t>
            </a:r>
            <a:endParaRPr/>
          </a:p>
          <a:p>
            <a:r>
              <a:rPr i="1" lang="en-US" sz="1300">
                <a:latin typeface="Roboto"/>
              </a:rPr>
              <a:t>Pathobiochemical signatures of cholestatic liver disease in bile duct ligated mice</a:t>
            </a:r>
            <a:r>
              <a:rPr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2015</a:t>
            </a:r>
            <a:r>
              <a:rPr lang="en-US" sz="1300">
                <a:latin typeface="Roboto"/>
              </a:rPr>
              <a:t>, BMC Systems Biology</a:t>
            </a:r>
            <a:r>
              <a:rPr lang="en-US" sz="1300">
                <a:latin typeface="Roboto"/>
              </a:rPr>
              <a:t>
</a:t>
            </a:r>
            <a:r>
              <a:rPr lang="en-US" sz="1300">
                <a:latin typeface="Roboto"/>
              </a:rPr>
              <a:t>https://github.com/matthiaskoenig/bdl-analysis</a:t>
            </a:r>
            <a:endParaRPr/>
          </a:p>
        </p:txBody>
      </p:sp>
      <p:sp>
        <p:nvSpPr>
          <p:cNvPr id="376" name="CustomShape 5"/>
          <p:cNvSpPr/>
          <p:nvPr/>
        </p:nvSpPr>
        <p:spPr>
          <a:xfrm>
            <a:off x="9784080" y="1377360"/>
            <a:ext cx="1920240" cy="45720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377" name="TextShape 6"/>
          <p:cNvSpPr txBox="1"/>
          <p:nvPr/>
        </p:nvSpPr>
        <p:spPr>
          <a:xfrm>
            <a:off x="4951440" y="6626160"/>
            <a:ext cx="4101120" cy="9662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300">
                <a:latin typeface="Roboto"/>
              </a:rPr>
              <a:t>Patrick Pett, Hanspeter Herzel, </a:t>
            </a:r>
            <a:r>
              <a:rPr b="1" lang="en-US" sz="1300">
                <a:latin typeface="Roboto"/>
              </a:rPr>
              <a:t>Matthias König</a:t>
            </a:r>
            <a:r>
              <a:rPr lang="en-US" sz="1300">
                <a:latin typeface="Roboto"/>
              </a:rPr>
              <a:t> </a:t>
            </a:r>
            <a:endParaRPr/>
          </a:p>
          <a:p>
            <a:r>
              <a:rPr i="1" lang="en-US" sz="1300">
                <a:latin typeface="Roboto"/>
              </a:rPr>
              <a:t>Circadian rhythms in the mouse liver</a:t>
            </a:r>
            <a:endParaRPr/>
          </a:p>
          <a:p>
            <a:endParaRPr/>
          </a:p>
        </p:txBody>
      </p:sp>
      <p:sp>
        <p:nvSpPr>
          <p:cNvPr id="378" name="TextShape 7"/>
          <p:cNvSpPr txBox="1"/>
          <p:nvPr/>
        </p:nvSpPr>
        <p:spPr>
          <a:xfrm>
            <a:off x="4563000" y="5871600"/>
            <a:ext cx="5257080" cy="20718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Circadian omics data &amp;</a:t>
            </a:r>
            <a:r>
              <a:rPr lang="en-US" sz="2200">
                <a:latin typeface="Roboto"/>
              </a:rPr>
              <a:t>
</a:t>
            </a:r>
            <a:r>
              <a:rPr lang="en-US" sz="2200">
                <a:latin typeface="Roboto"/>
              </a:rPr>
              <a:t>Integration metabolic models</a:t>
            </a:r>
            <a:endParaRPr/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TextShape 1"/>
          <p:cNvSpPr txBox="1"/>
          <p:nvPr/>
        </p:nvSpPr>
        <p:spPr>
          <a:xfrm>
            <a:off x="182880" y="-44280"/>
            <a:ext cx="9692640" cy="1305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Roboto Light"/>
              </a:rPr>
              <a:t>Visualization &amp; Data Integration</a:t>
            </a:r>
            <a:endParaRPr/>
          </a:p>
        </p:txBody>
      </p:sp>
      <p:pic>
        <p:nvPicPr>
          <p:cNvPr id="38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" y="1061280"/>
            <a:ext cx="8651880" cy="5190480"/>
          </a:xfrm>
          <a:prstGeom prst="rect">
            <a:avLst/>
          </a:prstGeom>
          <a:ln>
            <a:noFill/>
          </a:ln>
        </p:spPr>
      </p:pic>
      <p:sp>
        <p:nvSpPr>
          <p:cNvPr id="381" name="TextShape 2"/>
          <p:cNvSpPr txBox="1"/>
          <p:nvPr/>
        </p:nvSpPr>
        <p:spPr>
          <a:xfrm>
            <a:off x="4935600" y="6324840"/>
            <a:ext cx="3657600" cy="115704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300">
                <a:latin typeface="Roboto"/>
              </a:rPr>
              <a:t>König</a:t>
            </a:r>
            <a:r>
              <a:rPr lang="en-US" sz="1300">
                <a:latin typeface="Roboto"/>
              </a:rPr>
              <a:t>, Rodriquez, and Dräger</a:t>
            </a:r>
            <a:endParaRPr/>
          </a:p>
          <a:p>
            <a:r>
              <a:rPr i="1" lang="en-US" sz="1300">
                <a:latin typeface="Roboto"/>
              </a:rPr>
              <a:t>cy3sbml: A Cytoscape app for SBML</a:t>
            </a:r>
            <a:endParaRPr/>
          </a:p>
          <a:p>
            <a:r>
              <a:rPr b="1" lang="en-US" sz="1300">
                <a:latin typeface="Roboto"/>
              </a:rPr>
              <a:t>2017, manuscript in preparation</a:t>
            </a:r>
            <a:endParaRPr/>
          </a:p>
          <a:p>
            <a:r>
              <a:rPr lang="en-US" sz="1300">
                <a:latin typeface="Roboto"/>
              </a:rPr>
              <a:t>https://github.com/matthiaskoenig/cy3sbml</a:t>
            </a:r>
            <a:endParaRPr/>
          </a:p>
          <a:p>
            <a:endParaRPr/>
          </a:p>
        </p:txBody>
      </p:sp>
      <p:sp>
        <p:nvSpPr>
          <p:cNvPr id="382" name="TextShape 3"/>
          <p:cNvSpPr txBox="1"/>
          <p:nvPr/>
        </p:nvSpPr>
        <p:spPr>
          <a:xfrm>
            <a:off x="299520" y="6294600"/>
            <a:ext cx="4821120" cy="160488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300">
                <a:latin typeface="Roboto"/>
              </a:rPr>
              <a:t>König</a:t>
            </a:r>
            <a:endParaRPr/>
          </a:p>
          <a:p>
            <a:r>
              <a:rPr i="1" lang="en-US" sz="1300">
                <a:latin typeface="Roboto"/>
              </a:rPr>
              <a:t>cy3sabiork: A Cytoscape app for visualizing kinetic data from SABIO-RK</a:t>
            </a:r>
            <a:r>
              <a:rPr i="1"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2016 [version 1; referees: 2 approved with reservations]</a:t>
            </a:r>
            <a:endParaRPr/>
          </a:p>
          <a:p>
            <a:r>
              <a:rPr lang="en-US" sz="1300">
                <a:latin typeface="Roboto"/>
              </a:rPr>
              <a:t>http://f1000research.com/articles/5-1736/v1</a:t>
            </a:r>
            <a:endParaRPr/>
          </a:p>
          <a:p>
            <a:r>
              <a:rPr lang="en-US" sz="1300">
                <a:latin typeface="Roboto"/>
              </a:rPr>
              <a:t>https://github.com/matthiaskoenig/cy3sabiork</a:t>
            </a:r>
            <a:r>
              <a:rPr lang="en-US" sz="1300">
                <a:latin typeface="Roboto"/>
              </a:rPr>
              <a:t> </a:t>
            </a:r>
            <a:endParaRPr/>
          </a:p>
          <a:p>
            <a:endParaRPr/>
          </a:p>
        </p:txBody>
      </p:sp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Computational Tools</a:t>
            </a:r>
            <a:endParaRPr/>
          </a:p>
        </p:txBody>
      </p:sp>
      <p:sp>
        <p:nvSpPr>
          <p:cNvPr id="384" name="TextShape 2"/>
          <p:cNvSpPr txBox="1"/>
          <p:nvPr/>
        </p:nvSpPr>
        <p:spPr>
          <a:xfrm>
            <a:off x="5120640" y="1552680"/>
            <a:ext cx="445428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High performance simulators based on SBML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Python based modeling environment</a:t>
            </a:r>
            <a:endParaRPr/>
          </a:p>
        </p:txBody>
      </p:sp>
      <p:pic>
        <p:nvPicPr>
          <p:cNvPr id="3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65760" y="1563120"/>
            <a:ext cx="4754880" cy="5945760"/>
          </a:xfrm>
          <a:prstGeom prst="rect">
            <a:avLst/>
          </a:prstGeom>
          <a:ln>
            <a:noFill/>
          </a:ln>
        </p:spPr>
      </p:pic>
      <p:sp>
        <p:nvSpPr>
          <p:cNvPr id="386" name="TextShape 3"/>
          <p:cNvSpPr txBox="1"/>
          <p:nvPr/>
        </p:nvSpPr>
        <p:spPr>
          <a:xfrm>
            <a:off x="5483520" y="3319920"/>
            <a:ext cx="3386160" cy="302904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300">
                <a:latin typeface="Roboto"/>
              </a:rPr>
              <a:t>Choi K., Medley JK., Cannistra C., </a:t>
            </a:r>
            <a:r>
              <a:rPr b="1" lang="en-US" sz="1300">
                <a:latin typeface="Roboto"/>
              </a:rPr>
              <a:t>König M</a:t>
            </a:r>
            <a:r>
              <a:rPr lang="en-US" sz="1300">
                <a:latin typeface="Roboto"/>
              </a:rPr>
              <a:t>., Smith L., Stocking K., and Sauro HM.</a:t>
            </a:r>
            <a:r>
              <a:rPr lang="en-US" sz="1300">
                <a:latin typeface="Roboto"/>
              </a:rPr>
              <a:t>
</a:t>
            </a:r>
            <a:r>
              <a:rPr i="1" lang="en-US" sz="1300">
                <a:latin typeface="Roboto"/>
              </a:rPr>
              <a:t>Tellurium: A Python Based Integrated Environment for Biological Modeling and Simulation</a:t>
            </a:r>
            <a:r>
              <a:rPr i="1"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[2016, in revision]</a:t>
            </a:r>
            <a:endParaRPr/>
          </a:p>
          <a:p>
            <a:endParaRPr/>
          </a:p>
          <a:p>
            <a:r>
              <a:rPr lang="en-US" sz="1300">
                <a:latin typeface="Roboto"/>
              </a:rPr>
              <a:t>Somogyi, Bouteiller, Glazier, </a:t>
            </a:r>
            <a:r>
              <a:rPr b="1" lang="en-US" sz="1300">
                <a:latin typeface="Roboto"/>
              </a:rPr>
              <a:t>König</a:t>
            </a:r>
            <a:r>
              <a:rPr lang="en-US" sz="1300">
                <a:latin typeface="Roboto"/>
              </a:rPr>
              <a:t>, Medley, Swat, Sauro.</a:t>
            </a:r>
            <a:endParaRPr/>
          </a:p>
          <a:p>
            <a:r>
              <a:rPr i="1" lang="en-US" sz="1300">
                <a:latin typeface="Roboto"/>
              </a:rPr>
              <a:t>libRoadRunner: a high performance SBML simulation and analysis library.</a:t>
            </a:r>
            <a:endParaRPr/>
          </a:p>
          <a:p>
            <a:r>
              <a:rPr lang="en-US" sz="1300">
                <a:latin typeface="Roboto"/>
              </a:rPr>
              <a:t>Bioinformatics. </a:t>
            </a:r>
            <a:r>
              <a:rPr b="1" lang="en-US" sz="1300">
                <a:latin typeface="Roboto"/>
              </a:rPr>
              <a:t>2015</a:t>
            </a:r>
            <a:endParaRPr/>
          </a:p>
          <a:p>
            <a:r>
              <a:rPr lang="en-US" sz="1300">
                <a:latin typeface="Roboto"/>
              </a:rPr>
              <a:t>https://github.com/sys-bio/roadrunner</a:t>
            </a:r>
            <a:r>
              <a:rPr lang="en-US" sz="1300">
                <a:latin typeface="Roboto"/>
              </a:rPr>
              <a:t> </a:t>
            </a:r>
            <a:endParaRPr/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Standardization</a:t>
            </a:r>
            <a:endParaRPr/>
          </a:p>
        </p:txBody>
      </p:sp>
      <p:sp>
        <p:nvSpPr>
          <p:cNvPr id="388" name="TextShape 2"/>
          <p:cNvSpPr txBox="1"/>
          <p:nvPr/>
        </p:nvSpPr>
        <p:spPr>
          <a:xfrm>
            <a:off x="323640" y="1804680"/>
            <a:ext cx="3611160" cy="2401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Reproducible Computational Research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Application of  standard formats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Integration of clinical/patient data with computational models</a:t>
            </a:r>
            <a:endParaRPr/>
          </a:p>
        </p:txBody>
      </p:sp>
      <p:sp>
        <p:nvSpPr>
          <p:cNvPr id="389" name="TextShape 3"/>
          <p:cNvSpPr txBox="1"/>
          <p:nvPr/>
        </p:nvSpPr>
        <p:spPr>
          <a:xfrm>
            <a:off x="365760" y="4410360"/>
            <a:ext cx="3566160" cy="2621520"/>
          </a:xfrm>
          <a:prstGeom prst="rect">
            <a:avLst/>
          </a:prstGeom>
        </p:spPr>
        <p:txBody>
          <a:bodyPr lIns="90000" rIns="90000" tIns="45000" bIns="45000"/>
          <a:p>
            <a:r>
              <a:rPr b="1" lang="en-US" sz="1300">
                <a:latin typeface="Roboto"/>
              </a:rPr>
              <a:t>König M.*</a:t>
            </a:r>
            <a:r>
              <a:rPr lang="en-US" sz="1300">
                <a:latin typeface="Roboto"/>
              </a:rPr>
              <a:t>, Oellrich A.*, Waltemath D.*, Dobson R., Hubbard T., and Wolkenhauer O.</a:t>
            </a:r>
            <a:r>
              <a:rPr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* equal contribution</a:t>
            </a:r>
            <a:r>
              <a:rPr lang="en-US" sz="1300">
                <a:latin typeface="Roboto"/>
              </a:rPr>
              <a:t> </a:t>
            </a:r>
            <a:r>
              <a:rPr lang="en-US" sz="1300">
                <a:latin typeface="Roboto"/>
              </a:rPr>
              <a:t>
</a:t>
            </a:r>
            <a:r>
              <a:rPr i="1" lang="en-US" sz="1300">
                <a:latin typeface="Roboto"/>
              </a:rPr>
              <a:t>Challenges and opportunities for system biology standards and tools in medical research</a:t>
            </a:r>
            <a:r>
              <a:rPr i="1"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[2016, accepted]</a:t>
            </a:r>
            <a:endParaRPr/>
          </a:p>
          <a:p>
            <a:r>
              <a:rPr lang="en-US" sz="1300">
                <a:latin typeface="Roboto"/>
              </a:rPr>
              <a:t>Wholecell Consortium (</a:t>
            </a:r>
            <a:r>
              <a:rPr b="1" lang="en-US" sz="1300">
                <a:latin typeface="Roboto"/>
              </a:rPr>
              <a:t>König M.</a:t>
            </a:r>
            <a:r>
              <a:rPr lang="en-US" sz="1300">
                <a:latin typeface="Roboto"/>
              </a:rPr>
              <a:t>)</a:t>
            </a:r>
            <a:r>
              <a:rPr i="1" lang="en-US" sz="1300">
                <a:latin typeface="Roboto"/>
              </a:rPr>
              <a:t>
</a:t>
            </a:r>
            <a:r>
              <a:rPr i="1" lang="en-US" sz="1300">
                <a:latin typeface="Roboto"/>
              </a:rPr>
              <a:t>Toward community standards and software for whole-cell modeling</a:t>
            </a:r>
            <a:r>
              <a:rPr i="1" lang="en-US" sz="1300">
                <a:latin typeface="Roboto"/>
              </a:rPr>
              <a:t>
</a:t>
            </a:r>
            <a:r>
              <a:rPr b="1" lang="en-US" sz="1300">
                <a:latin typeface="Roboto"/>
              </a:rPr>
              <a:t>IEEE Trans Biomed Eng. 2016 Jun 10.</a:t>
            </a:r>
            <a:r>
              <a:rPr b="1" i="1" lang="en-US" sz="1300">
                <a:latin typeface="Roboto"/>
              </a:rPr>
              <a:t> </a:t>
            </a:r>
            <a:endParaRPr/>
          </a:p>
        </p:txBody>
      </p:sp>
      <p:pic>
        <p:nvPicPr>
          <p:cNvPr id="39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086720" y="1675440"/>
            <a:ext cx="5788800" cy="483768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3640" y="301320"/>
            <a:ext cx="907092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5400">
                <a:latin typeface="Roboto Light"/>
              </a:rPr>
              <a:t>Liver function tests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539640" y="1733040"/>
            <a:ext cx="4250520" cy="4667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>
                <a:latin typeface="Roboto"/>
              </a:rPr>
              <a:t>Liver specific clearance of test substance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Roboto"/>
              </a:rPr>
              <a:t>Non-invasive information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>
                <a:solidFill>
                  <a:srgbClr val="000000"/>
                </a:solidFill>
                <a:latin typeface="Roboto"/>
              </a:rPr>
              <a:t>Rate of disappearance as proxy for function</a:t>
            </a:r>
            <a:endParaRPr/>
          </a:p>
          <a:p>
            <a:pPr>
              <a:buSzPct val="45000"/>
              <a:buFont typeface="StarSymbol"/>
              <a:buChar char=""/>
            </a:pPr>
            <a:endParaRPr/>
          </a:p>
          <a:p>
            <a:pPr>
              <a:lnSpc>
                <a:spcPct val="100000"/>
              </a:lnSpc>
            </a:pPr>
            <a:r>
              <a:rPr b="1" lang="en-US">
                <a:solidFill>
                  <a:srgbClr val="000000"/>
                </a:solidFill>
                <a:latin typeface="Roboto"/>
              </a:rPr>
              <a:t>Examples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r>
              <a:rPr lang="en-US">
                <a:solidFill>
                  <a:srgbClr val="000000"/>
                </a:solidFill>
                <a:latin typeface="Roboto"/>
              </a:rPr>
              <a:t>Caffeine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r>
              <a:rPr lang="en-US">
                <a:solidFill>
                  <a:srgbClr val="000000"/>
                </a:solidFill>
                <a:latin typeface="Roboto"/>
              </a:rPr>
              <a:t>Galactose elimination capacity (GEC)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r>
              <a:rPr lang="en-US">
                <a:solidFill>
                  <a:srgbClr val="000000"/>
                </a:solidFill>
                <a:latin typeface="Roboto"/>
              </a:rPr>
              <a:t>Limax Test (Methacetin)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endParaRPr/>
          </a:p>
          <a:p>
            <a:pPr>
              <a:lnSpc>
                <a:spcPct val="100000"/>
              </a:lnSpc>
            </a:pPr>
            <a:r>
              <a:rPr b="1" lang="en-US">
                <a:latin typeface="Roboto"/>
              </a:rPr>
              <a:t>Importance 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solidFill>
                  <a:srgbClr val="000000"/>
                </a:solidFill>
                <a:latin typeface="Roboto"/>
              </a:rPr>
              <a:t>Liver transplantation </a:t>
            </a:r>
            <a:r>
              <a:rPr lang="en-US">
                <a:solidFill>
                  <a:srgbClr val="000000"/>
                </a:solidFill>
                <a:latin typeface="Roboto"/>
              </a:rPr>
              <a:t>
</a:t>
            </a:r>
            <a:r>
              <a:rPr lang="en-US">
                <a:solidFill>
                  <a:srgbClr val="000000"/>
                </a:solidFill>
                <a:latin typeface="Roboto"/>
              </a:rPr>
              <a:t>(donor &amp; recipient)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Liver resection </a:t>
            </a:r>
            <a:r>
              <a:rPr lang="en-US">
                <a:latin typeface="Roboto"/>
              </a:rPr>
              <a:t>
</a:t>
            </a:r>
            <a:r>
              <a:rPr lang="en-US">
                <a:latin typeface="Roboto"/>
              </a:rPr>
              <a:t>(remaining capacity)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Diagnostics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Evaluation of interventions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>
                <a:latin typeface="Roboto"/>
              </a:rPr>
              <a:t>Monitoring disease progression</a:t>
            </a:r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endParaRPr/>
          </a:p>
          <a:p>
            <a:endParaRPr/>
          </a:p>
          <a:p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"/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98" name="CustomShape 3"/>
          <p:cNvSpPr/>
          <p:nvPr/>
        </p:nvSpPr>
        <p:spPr>
          <a:xfrm>
            <a:off x="6915600" y="5927040"/>
            <a:ext cx="127296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>
                <a:latin typeface="Roboto"/>
              </a:rPr>
              <a:t>time [min]</a:t>
            </a:r>
            <a:endParaRPr/>
          </a:p>
        </p:txBody>
      </p:sp>
      <p:pic>
        <p:nvPicPr>
          <p:cNvPr id="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28840" y="2336400"/>
            <a:ext cx="4937040" cy="3573720"/>
          </a:xfrm>
          <a:prstGeom prst="rect">
            <a:avLst/>
          </a:prstGeom>
          <a:ln>
            <a:noFill/>
          </a:ln>
        </p:spPr>
      </p:pic>
      <p:sp>
        <p:nvSpPr>
          <p:cNvPr id="100" name="CustomShape 4"/>
          <p:cNvSpPr/>
          <p:nvPr/>
        </p:nvSpPr>
        <p:spPr>
          <a:xfrm rot="16200000">
            <a:off x="3825720" y="3930120"/>
            <a:ext cx="2059560" cy="345960"/>
          </a:xfrm>
          <a:prstGeom prst="rect">
            <a:avLst/>
          </a:prstGeom>
          <a:noFill/>
          <a:ln>
            <a:noFill/>
          </a:ln>
        </p:spPr>
        <p:txBody>
          <a:bodyPr lIns="45000" rIns="45000" tIns="90000" bIns="90000"/>
          <a:p>
            <a:r>
              <a:rPr b="1" lang="en-US">
                <a:latin typeface="Roboto"/>
              </a:rPr>
              <a:t>galactose [mg %]</a:t>
            </a:r>
            <a:endParaRPr/>
          </a:p>
        </p:txBody>
      </p:sp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503640" y="85320"/>
            <a:ext cx="907092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Roboto Light"/>
              </a:rPr>
              <a:t>Acknowledgement</a:t>
            </a:r>
            <a:endParaRPr/>
          </a:p>
        </p:txBody>
      </p:sp>
      <p:sp>
        <p:nvSpPr>
          <p:cNvPr id="392" name="CustomShape 2"/>
          <p:cNvSpPr/>
          <p:nvPr/>
        </p:nvSpPr>
        <p:spPr>
          <a:xfrm>
            <a:off x="2604600" y="1337040"/>
            <a:ext cx="6643800" cy="568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1600">
                <a:latin typeface="Roboto Light"/>
              </a:rPr>
              <a:t>Dr. Margarete Fischer-Bosch Institute of Clinical Pharmacology Stuttgart</a:t>
            </a:r>
            <a:endParaRPr/>
          </a:p>
          <a:p>
            <a:r>
              <a:rPr i="1" lang="en-US" sz="1600">
                <a:latin typeface="Roboto Light"/>
              </a:rPr>
              <a:t>Dr. Hofmann &amp; Prof. Schwab</a:t>
            </a:r>
            <a:endParaRPr/>
          </a:p>
          <a:p>
            <a:r>
              <a:rPr lang="en-US" sz="1600">
                <a:latin typeface="Roboto Light"/>
              </a:rPr>
              <a:t>Metabolomics, clinical studies drug cocktails</a:t>
            </a:r>
            <a:endParaRPr/>
          </a:p>
          <a:p>
            <a:endParaRPr/>
          </a:p>
          <a:p>
            <a:r>
              <a:rPr b="1" lang="en-US" sz="1600">
                <a:latin typeface="Roboto Light"/>
              </a:rPr>
              <a:t>Universitätsklinikum Jena, Experimentelle Transplantationschirurgie</a:t>
            </a:r>
            <a:endParaRPr/>
          </a:p>
          <a:p>
            <a:r>
              <a:rPr i="1" lang="en-US" sz="1600">
                <a:latin typeface="Roboto Light"/>
              </a:rPr>
              <a:t>Prof. Dahmen</a:t>
            </a:r>
            <a:endParaRPr/>
          </a:p>
          <a:p>
            <a:r>
              <a:rPr lang="en-US" sz="1600">
                <a:latin typeface="Roboto Light"/>
              </a:rPr>
              <a:t>Experimental mouse models, perfusion measurements, imaging</a:t>
            </a:r>
            <a:endParaRPr/>
          </a:p>
          <a:p>
            <a:endParaRPr/>
          </a:p>
          <a:p>
            <a:r>
              <a:rPr b="1" lang="en-US" sz="1600">
                <a:latin typeface="Roboto Light"/>
              </a:rPr>
              <a:t>Charite Berlin</a:t>
            </a:r>
            <a:endParaRPr/>
          </a:p>
          <a:p>
            <a:r>
              <a:rPr i="1" lang="en-US" sz="1600">
                <a:latin typeface="Roboto Light"/>
              </a:rPr>
              <a:t>Prof. Stockmann &amp; Dr. Tilo Wünsch</a:t>
            </a:r>
            <a:endParaRPr/>
          </a:p>
          <a:p>
            <a:r>
              <a:rPr lang="en-US" sz="1600">
                <a:latin typeface="Roboto Light"/>
              </a:rPr>
              <a:t>Limax Test (Liver function based on Methacetin clearance)</a:t>
            </a:r>
            <a:endParaRPr/>
          </a:p>
          <a:p>
            <a:r>
              <a:rPr i="1" lang="en-US" sz="1600">
                <a:latin typeface="Roboto Light"/>
              </a:rPr>
              <a:t>Prof. Holzhütter</a:t>
            </a:r>
            <a:endParaRPr/>
          </a:p>
          <a:p>
            <a:endParaRPr/>
          </a:p>
          <a:p>
            <a:r>
              <a:rPr b="1" lang="en-US" sz="1600">
                <a:latin typeface="Roboto Light"/>
              </a:rPr>
              <a:t>Department   of   Internal   Medicine   &amp;  Gastroenterology,   Aging   and   Nephrological  Diseases,   University   of   Bologna</a:t>
            </a:r>
            <a:endParaRPr/>
          </a:p>
          <a:p>
            <a:r>
              <a:rPr i="1" lang="en-US" sz="1600">
                <a:latin typeface="Roboto Light"/>
              </a:rPr>
              <a:t>Prof. Marchesini &amp; Prof. Gianchi</a:t>
            </a:r>
            <a:endParaRPr/>
          </a:p>
          <a:p>
            <a:r>
              <a:rPr lang="en-US" sz="1600">
                <a:latin typeface="Roboto Light"/>
              </a:rPr>
              <a:t>Galactose Elimination Capacity (GEC), clinical studies</a:t>
            </a:r>
            <a:endParaRPr/>
          </a:p>
          <a:p>
            <a:endParaRPr/>
          </a:p>
          <a:p>
            <a:r>
              <a:rPr b="1" lang="en-US" sz="1600">
                <a:latin typeface="Roboto Light"/>
              </a:rPr>
              <a:t>LiSyM &amp; VLN</a:t>
            </a:r>
            <a:endParaRPr/>
          </a:p>
          <a:p>
            <a:endParaRPr/>
          </a:p>
        </p:txBody>
      </p:sp>
      <p:pic>
        <p:nvPicPr>
          <p:cNvPr id="3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73400" y="1239480"/>
            <a:ext cx="961200" cy="923040"/>
          </a:xfrm>
          <a:prstGeom prst="rect">
            <a:avLst/>
          </a:prstGeom>
          <a:ln>
            <a:noFill/>
          </a:ln>
        </p:spPr>
      </p:pic>
      <p:pic>
        <p:nvPicPr>
          <p:cNvPr id="3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6840" y="2560320"/>
            <a:ext cx="1351800" cy="666000"/>
          </a:xfrm>
          <a:prstGeom prst="rect">
            <a:avLst/>
          </a:prstGeom>
          <a:ln>
            <a:noFill/>
          </a:ln>
        </p:spPr>
      </p:pic>
      <p:pic>
        <p:nvPicPr>
          <p:cNvPr id="39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73960" y="3516840"/>
            <a:ext cx="1876320" cy="689400"/>
          </a:xfrm>
          <a:prstGeom prst="rect">
            <a:avLst/>
          </a:prstGeom>
          <a:ln>
            <a:noFill/>
          </a:ln>
        </p:spPr>
      </p:pic>
      <p:pic>
        <p:nvPicPr>
          <p:cNvPr id="396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56840" y="4480560"/>
            <a:ext cx="1097280" cy="1092600"/>
          </a:xfrm>
          <a:prstGeom prst="rect">
            <a:avLst/>
          </a:prstGeom>
          <a:ln>
            <a:noFill/>
          </a:ln>
        </p:spPr>
      </p:pic>
      <p:pic>
        <p:nvPicPr>
          <p:cNvPr id="397" name="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74320" y="5943600"/>
            <a:ext cx="2053440" cy="731520"/>
          </a:xfrm>
          <a:prstGeom prst="rect">
            <a:avLst/>
          </a:prstGeom>
          <a:ln>
            <a:noFill/>
          </a:ln>
        </p:spPr>
      </p:pic>
      <p:pic>
        <p:nvPicPr>
          <p:cNvPr id="398" name="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4389120" y="5965200"/>
            <a:ext cx="2269440" cy="116712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7369920" y="3876480"/>
            <a:ext cx="914400" cy="3383280"/>
          </a:xfrm>
          <a:prstGeom prst="rect">
            <a:avLst/>
          </a:prstGeom>
          <a:solidFill>
            <a:srgbClr val="ffcc99"/>
          </a:solidFill>
          <a:ln>
            <a:solidFill>
              <a:srgbClr val="ffffff"/>
            </a:solidFill>
          </a:ln>
        </p:spPr>
      </p:sp>
      <p:sp>
        <p:nvSpPr>
          <p:cNvPr id="400" name="TextShape 2"/>
          <p:cNvSpPr txBox="1"/>
          <p:nvPr/>
        </p:nvSpPr>
        <p:spPr>
          <a:xfrm>
            <a:off x="503640" y="27000"/>
            <a:ext cx="9070560" cy="18111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Application to </a:t>
            </a:r>
            <a:r>
              <a:rPr lang="en-US" sz="5400">
                <a:latin typeface="Roboto Light"/>
              </a:rPr>
              <a:t>
</a:t>
            </a:r>
            <a:r>
              <a:rPr lang="en-US" sz="5400">
                <a:latin typeface="Roboto Light"/>
              </a:rPr>
              <a:t>Steatosis</a:t>
            </a:r>
            <a:endParaRPr/>
          </a:p>
        </p:txBody>
      </p:sp>
      <p:sp>
        <p:nvSpPr>
          <p:cNvPr id="401" name="TextShape 3"/>
          <p:cNvSpPr txBox="1"/>
          <p:nvPr/>
        </p:nvSpPr>
        <p:spPr>
          <a:xfrm>
            <a:off x="431640" y="1941840"/>
            <a:ext cx="4524840" cy="50994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 Light"/>
              </a:rPr>
              <a:t>Simulation of altered function due to morphological &amp; perfusion changes in Steatosis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 Light"/>
              </a:rPr>
              <a:t>Basic metabolic capacity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 Light"/>
              </a:rPr>
              <a:t>Local heterogeneity in fat storage (periportal &amp; perivenious, liver regions)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 Light"/>
              </a:rPr>
              <a:t>Metabolic model of fat storage &amp; release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 Light"/>
              </a:rPr>
              <a:t>Feedback of fat content on ultrastructure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 Light"/>
              </a:rPr>
              <a:t>Ballooning of cells, change in sinusoidal diameter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 Light"/>
              </a:rPr>
              <a:t>Grant application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endParaRPr/>
          </a:p>
        </p:txBody>
      </p:sp>
      <p:sp>
        <p:nvSpPr>
          <p:cNvPr id="402" name="TextShape 4"/>
          <p:cNvSpPr txBox="1"/>
          <p:nvPr/>
        </p:nvSpPr>
        <p:spPr>
          <a:xfrm>
            <a:off x="7687800" y="144360"/>
            <a:ext cx="1364040" cy="29340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solidFill>
                  <a:srgbClr val="000000"/>
                </a:solidFill>
                <a:latin typeface="Roboto Light"/>
                <a:ea typeface="Tahoma"/>
              </a:rPr>
              <a:t>Nalbantoglu2014</a:t>
            </a:r>
            <a:endParaRPr/>
          </a:p>
        </p:txBody>
      </p:sp>
      <p:pic>
        <p:nvPicPr>
          <p:cNvPr id="4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05120" y="356040"/>
            <a:ext cx="3446640" cy="328212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009400" y="3749040"/>
            <a:ext cx="5004720" cy="338328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3640" y="133200"/>
            <a:ext cx="9280440" cy="15980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Large individual variability</a:t>
            </a:r>
            <a:endParaRPr/>
          </a:p>
        </p:txBody>
      </p:sp>
      <p:sp>
        <p:nvSpPr>
          <p:cNvPr id="406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2547720" y="4449240"/>
            <a:ext cx="5133240" cy="295740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480560" y="1906200"/>
            <a:ext cx="5397120" cy="303156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1655280"/>
            <a:ext cx="3383280" cy="279396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504000" y="61200"/>
            <a:ext cx="9462960" cy="159804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Variability Liver Enzymes</a:t>
            </a:r>
            <a:endParaRPr/>
          </a:p>
        </p:txBody>
      </p:sp>
      <p:sp>
        <p:nvSpPr>
          <p:cNvPr id="411" name="TextShape 2"/>
          <p:cNvSpPr txBox="1"/>
          <p:nvPr/>
        </p:nvSpPr>
        <p:spPr>
          <a:xfrm>
            <a:off x="359640" y="1480680"/>
            <a:ext cx="4761000" cy="11710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Cytochrome P450 system is the major durg-metabolizing enzyme system &amp; is involved in the metabolism of numerous endogenous compounds and xenobiotics.</a:t>
            </a:r>
            <a:endParaRPr/>
          </a:p>
        </p:txBody>
      </p:sp>
      <p:pic>
        <p:nvPicPr>
          <p:cNvPr id="4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15920" y="1463040"/>
            <a:ext cx="4268160" cy="2554920"/>
          </a:xfrm>
          <a:prstGeom prst="rect">
            <a:avLst/>
          </a:prstGeom>
          <a:ln>
            <a:noFill/>
          </a:ln>
        </p:spPr>
      </p:pic>
      <p:pic>
        <p:nvPicPr>
          <p:cNvPr id="41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68080" y="4242240"/>
            <a:ext cx="8388720" cy="2922840"/>
          </a:xfrm>
          <a:prstGeom prst="rect">
            <a:avLst/>
          </a:prstGeom>
          <a:ln>
            <a:noFill/>
          </a:ln>
        </p:spPr>
      </p:pic>
      <p:sp>
        <p:nvSpPr>
          <p:cNvPr id="414" name="TextShape 3"/>
          <p:cNvSpPr txBox="1"/>
          <p:nvPr/>
        </p:nvSpPr>
        <p:spPr>
          <a:xfrm>
            <a:off x="1665360" y="7063200"/>
            <a:ext cx="16117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Archour2014b</a:t>
            </a:r>
            <a:endParaRPr/>
          </a:p>
        </p:txBody>
      </p:sp>
      <p:pic>
        <p:nvPicPr>
          <p:cNvPr id="41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31520" y="2651760"/>
            <a:ext cx="4265280" cy="213480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TextShape 1"/>
          <p:cNvSpPr txBox="1"/>
          <p:nvPr/>
        </p:nvSpPr>
        <p:spPr>
          <a:xfrm>
            <a:off x="503640" y="49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Pharmacogenomics</a:t>
            </a:r>
            <a:endParaRPr/>
          </a:p>
        </p:txBody>
      </p:sp>
      <p:pic>
        <p:nvPicPr>
          <p:cNvPr id="4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3960" y="1188720"/>
            <a:ext cx="4212360" cy="329184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3320" y="4609080"/>
            <a:ext cx="4105800" cy="268668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94960" y="1645920"/>
            <a:ext cx="4790160" cy="50292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Smoking cessation</a:t>
            </a:r>
            <a:endParaRPr/>
          </a:p>
        </p:txBody>
      </p:sp>
      <p:pic>
        <p:nvPicPr>
          <p:cNvPr id="42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550520"/>
            <a:ext cx="3749040" cy="3295800"/>
          </a:xfrm>
          <a:prstGeom prst="rect">
            <a:avLst/>
          </a:prstGeom>
          <a:ln>
            <a:noFill/>
          </a:ln>
        </p:spPr>
      </p:pic>
      <p:pic>
        <p:nvPicPr>
          <p:cNvPr id="42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94960" y="1463040"/>
            <a:ext cx="4023360" cy="317772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828800" y="4908240"/>
            <a:ext cx="3342960" cy="265176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9480" y="2468880"/>
            <a:ext cx="4055400" cy="38746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1" lang="en-US" sz="4400">
                <a:latin typeface="Roboto Light"/>
              </a:rPr>
              <a:t>WP0</a:t>
            </a:r>
            <a:r>
              <a:rPr lang="en-US" sz="4400">
                <a:latin typeface="Roboto Light"/>
              </a:rPr>
              <a:t> Central Data Management</a:t>
            </a:r>
            <a:r>
              <a:rPr lang="en-US" sz="5400">
                <a:latin typeface="Roboto Light"/>
              </a:rPr>
              <a:t> </a:t>
            </a:r>
            <a:endParaRPr/>
          </a:p>
        </p:txBody>
      </p:sp>
      <p:sp>
        <p:nvSpPr>
          <p:cNvPr id="428" name="TextShape 2"/>
          <p:cNvSpPr txBox="1"/>
          <p:nvPr/>
        </p:nvSpPr>
        <p:spPr>
          <a:xfrm>
            <a:off x="503640" y="1768680"/>
            <a:ext cx="370260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Project &amp; assets are managed in central data management </a:t>
            </a:r>
            <a:r>
              <a:rPr lang="en-US" sz="2200">
                <a:latin typeface="Roboto"/>
              </a:rPr>
              <a:t>
</a:t>
            </a:r>
            <a:r>
              <a:rPr lang="en-US" sz="2200">
                <a:latin typeface="Roboto"/>
              </a:rPr>
              <a:t>(SEEK &amp; fairdomhub)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Multiple meetings/TC with  data management (Heidelberg, Fairdom user meeting)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Project Webpage setup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200">
                <a:latin typeface="Roboto"/>
              </a:rPr>
              <a:t>Open Access (Models) &amp; Open Source (Code) &amp; Open Data (?)</a:t>
            </a:r>
            <a:endParaRPr/>
          </a:p>
          <a:p>
            <a:pPr>
              <a:buSzPct val="45000"/>
              <a:buFont typeface="StarSymbol"/>
              <a:buChar char=""/>
            </a:pPr>
            <a:endParaRPr/>
          </a:p>
        </p:txBody>
      </p:sp>
      <p:sp>
        <p:nvSpPr>
          <p:cNvPr id="429" name="TextShape 3"/>
          <p:cNvSpPr txBox="1"/>
          <p:nvPr/>
        </p:nvSpPr>
        <p:spPr>
          <a:xfrm>
            <a:off x="5253120" y="2984400"/>
            <a:ext cx="180720" cy="430200"/>
          </a:xfrm>
          <a:prstGeom prst="rect">
            <a:avLst/>
          </a:prstGeom>
        </p:spPr>
      </p:sp>
      <p:pic>
        <p:nvPicPr>
          <p:cNvPr id="4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16560" y="1635120"/>
            <a:ext cx="5409360" cy="3291840"/>
          </a:xfrm>
          <a:prstGeom prst="rect">
            <a:avLst/>
          </a:prstGeom>
          <a:ln>
            <a:noFill/>
          </a:ln>
        </p:spPr>
      </p:pic>
      <p:sp>
        <p:nvSpPr>
          <p:cNvPr id="431" name="TextShape 4"/>
          <p:cNvSpPr txBox="1"/>
          <p:nvPr/>
        </p:nvSpPr>
        <p:spPr>
          <a:xfrm>
            <a:off x="4470480" y="1280160"/>
            <a:ext cx="412488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https://www.fairdomhub.org/projects/46</a:t>
            </a:r>
            <a:endParaRPr/>
          </a:p>
          <a:p>
            <a:endParaRPr/>
          </a:p>
        </p:txBody>
      </p:sp>
      <p:sp>
        <p:nvSpPr>
          <p:cNvPr id="432" name="TextShape 5"/>
          <p:cNvSpPr txBox="1"/>
          <p:nvPr/>
        </p:nvSpPr>
        <p:spPr>
          <a:xfrm>
            <a:off x="4491720" y="5064840"/>
            <a:ext cx="3555000" cy="3466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https://www.livermetabolism.com/</a:t>
            </a:r>
            <a:r>
              <a:rPr lang="en-US">
                <a:latin typeface="Arial"/>
              </a:rPr>
              <a:t> </a:t>
            </a:r>
            <a:endParaRPr/>
          </a:p>
        </p:txBody>
      </p:sp>
      <p:pic>
        <p:nvPicPr>
          <p:cNvPr id="43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389120" y="5447520"/>
            <a:ext cx="6196680" cy="219672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589520" y="22680"/>
            <a:ext cx="3016440" cy="1074600"/>
          </a:xfrm>
          <a:prstGeom prst="rect">
            <a:avLst/>
          </a:prstGeom>
          <a:ln>
            <a:noFill/>
          </a:ln>
        </p:spPr>
      </p:pic>
      <p:sp>
        <p:nvSpPr>
          <p:cNvPr id="435" name="CustomShape 1"/>
          <p:cNvSpPr/>
          <p:nvPr/>
        </p:nvSpPr>
        <p:spPr>
          <a:xfrm>
            <a:off x="503640" y="13320"/>
            <a:ext cx="9070560" cy="126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5400">
                <a:latin typeface="Roboto Light"/>
              </a:rPr>
              <a:t>Time table PLF</a:t>
            </a:r>
            <a:endParaRPr/>
          </a:p>
        </p:txBody>
      </p:sp>
      <p:pic>
        <p:nvPicPr>
          <p:cNvPr id="43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554120" y="3879360"/>
            <a:ext cx="7040160" cy="34966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554120" y="1146240"/>
            <a:ext cx="7057440" cy="2771640"/>
          </a:xfrm>
          <a:prstGeom prst="rect">
            <a:avLst/>
          </a:prstGeom>
          <a:ln>
            <a:noFill/>
          </a:ln>
        </p:spPr>
      </p:pic>
      <p:sp>
        <p:nvSpPr>
          <p:cNvPr id="438" name="CustomShape 2"/>
          <p:cNvSpPr/>
          <p:nvPr/>
        </p:nvSpPr>
        <p:spPr>
          <a:xfrm>
            <a:off x="5029200" y="1554480"/>
            <a:ext cx="365760" cy="27432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39" name="CustomShape 3"/>
          <p:cNvSpPr/>
          <p:nvPr/>
        </p:nvSpPr>
        <p:spPr>
          <a:xfrm>
            <a:off x="5394960" y="1828800"/>
            <a:ext cx="365760" cy="27432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0" name="CustomShape 4"/>
          <p:cNvSpPr/>
          <p:nvPr/>
        </p:nvSpPr>
        <p:spPr>
          <a:xfrm>
            <a:off x="5029200" y="2103120"/>
            <a:ext cx="731520" cy="36576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1" name="CustomShape 5"/>
          <p:cNvSpPr/>
          <p:nvPr/>
        </p:nvSpPr>
        <p:spPr>
          <a:xfrm>
            <a:off x="5029200" y="2926080"/>
            <a:ext cx="731520" cy="27432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2" name="CustomShape 6"/>
          <p:cNvSpPr/>
          <p:nvPr/>
        </p:nvSpPr>
        <p:spPr>
          <a:xfrm>
            <a:off x="5029200" y="3474720"/>
            <a:ext cx="731520" cy="40464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3" name="CustomShape 7"/>
          <p:cNvSpPr/>
          <p:nvPr/>
        </p:nvSpPr>
        <p:spPr>
          <a:xfrm>
            <a:off x="5394960" y="3200400"/>
            <a:ext cx="365760" cy="27432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4" name="CustomShape 8"/>
          <p:cNvSpPr/>
          <p:nvPr/>
        </p:nvSpPr>
        <p:spPr>
          <a:xfrm>
            <a:off x="5029200" y="4754880"/>
            <a:ext cx="731520" cy="36576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  <p:sp>
        <p:nvSpPr>
          <p:cNvPr id="445" name="CustomShape 9"/>
          <p:cNvSpPr/>
          <p:nvPr/>
        </p:nvSpPr>
        <p:spPr>
          <a:xfrm>
            <a:off x="5394960" y="3917880"/>
            <a:ext cx="365760" cy="365760"/>
          </a:xfrm>
          <a:prstGeom prst="rect">
            <a:avLst/>
          </a:prstGeom>
          <a:solidFill>
            <a:srgbClr val="006600"/>
          </a:solidFill>
          <a:ln>
            <a:solidFill>
              <a:srgbClr val="000000"/>
            </a:solidFill>
          </a:ln>
        </p:spPr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5400">
                <a:latin typeface="Roboto Light"/>
              </a:rPr>
              <a:t>Liver Function Tests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504000" y="1645920"/>
            <a:ext cx="4250880" cy="4114800"/>
          </a:xfrm>
          <a:prstGeom prst="rect">
            <a:avLst/>
          </a:prstGeom>
        </p:spPr>
        <p:txBody>
          <a:bodyPr lIns="0" rIns="0" tIns="0" bIns="0"/>
          <a:p>
            <a:r>
              <a:rPr b="1" lang="en-US" sz="3200">
                <a:latin typeface="Roboto"/>
              </a:rPr>
              <a:t>Analysis via simple cutoff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3200">
                <a:latin typeface="Roboto"/>
              </a:rPr>
              <a:t>Don't account for large variability in liver volume, blood flow, organ volumes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3200">
                <a:latin typeface="Roboto"/>
              </a:rPr>
              <a:t>Don't account for expression changes &amp; pharmacogenomic variability</a:t>
            </a:r>
            <a:endParaRPr/>
          </a:p>
          <a:p>
            <a:r>
              <a:rPr lang="en-US" sz="3200">
                <a:latin typeface="Roboto"/>
              </a:rPr>
              <a:t>=&gt; </a:t>
            </a:r>
            <a:r>
              <a:rPr b="1" lang="en-US" sz="3200">
                <a:latin typeface="Roboto"/>
              </a:rPr>
              <a:t>personalized physiological models  (PKPD) </a:t>
            </a:r>
            <a:r>
              <a:rPr b="1" lang="en-US" sz="3200">
                <a:latin typeface="Roboto"/>
              </a:rPr>
              <a:t>
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3200">
                <a:latin typeface="Roboto"/>
              </a:rPr>
              <a:t>No liver specific information used for evaluation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400">
                <a:latin typeface="Roboto"/>
              </a:rPr>
              <a:t>morphology, perfusion, metabolism, ultrastructure</a:t>
            </a:r>
            <a:endParaRPr/>
          </a:p>
          <a:p>
            <a:r>
              <a:rPr lang="en-US" sz="3200">
                <a:latin typeface="Roboto"/>
              </a:rPr>
              <a:t>=&gt; </a:t>
            </a:r>
            <a:r>
              <a:rPr b="1" lang="en-US" sz="3200">
                <a:latin typeface="Roboto"/>
              </a:rPr>
              <a:t>detailed kinetic multiscale models</a:t>
            </a:r>
            <a:endParaRPr/>
          </a:p>
          <a:p>
            <a:pPr>
              <a:buSzPct val="45000"/>
              <a:buFont typeface="StarSymbol"/>
              <a:buChar char=""/>
            </a:pPr>
            <a:endParaRPr/>
          </a:p>
        </p:txBody>
      </p:sp>
      <p:sp>
        <p:nvSpPr>
          <p:cNvPr id="103" name="CustomShape 3"/>
          <p:cNvSpPr/>
          <p:nvPr/>
        </p:nvSpPr>
        <p:spPr>
          <a:xfrm>
            <a:off x="7632720" y="4097160"/>
            <a:ext cx="1228680" cy="28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400">
                <a:latin typeface="Arial"/>
              </a:rPr>
              <a:t>time [min]</a:t>
            </a:r>
            <a:endParaRPr/>
          </a:p>
        </p:txBody>
      </p:sp>
      <p:pic>
        <p:nvPicPr>
          <p:cNvPr id="1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51120" y="1668240"/>
            <a:ext cx="3341520" cy="2418840"/>
          </a:xfrm>
          <a:prstGeom prst="rect">
            <a:avLst/>
          </a:prstGeom>
          <a:ln>
            <a:noFill/>
          </a:ln>
        </p:spPr>
      </p:pic>
      <p:sp>
        <p:nvSpPr>
          <p:cNvPr id="105" name="CustomShape 4"/>
          <p:cNvSpPr/>
          <p:nvPr/>
        </p:nvSpPr>
        <p:spPr>
          <a:xfrm rot="16200000">
            <a:off x="5333400" y="2661120"/>
            <a:ext cx="1698120" cy="285120"/>
          </a:xfrm>
          <a:prstGeom prst="rect">
            <a:avLst/>
          </a:prstGeom>
          <a:noFill/>
          <a:ln>
            <a:noFill/>
          </a:ln>
        </p:spPr>
        <p:txBody>
          <a:bodyPr lIns="45000" rIns="45000" tIns="90000" bIns="90000"/>
          <a:p>
            <a:r>
              <a:rPr b="1" lang="en-US" sz="1400">
                <a:latin typeface="Arial"/>
              </a:rPr>
              <a:t>galactose [mg %]</a:t>
            </a:r>
            <a:endParaRPr/>
          </a:p>
        </p:txBody>
      </p:sp>
      <p:pic>
        <p:nvPicPr>
          <p:cNvPr id="10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36240" y="914400"/>
            <a:ext cx="2005920" cy="71424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389560" y="4491000"/>
            <a:ext cx="4494960" cy="3130200"/>
          </a:xfrm>
          <a:prstGeom prst="rect">
            <a:avLst/>
          </a:prstGeom>
          <a:ln>
            <a:noFill/>
          </a:ln>
        </p:spPr>
      </p:pic>
      <p:sp>
        <p:nvSpPr>
          <p:cNvPr id="108" name="CustomShape 5"/>
          <p:cNvSpPr/>
          <p:nvPr/>
        </p:nvSpPr>
        <p:spPr>
          <a:xfrm>
            <a:off x="4846320" y="7208640"/>
            <a:ext cx="5120640" cy="7430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</p:sp>
      <p:sp>
        <p:nvSpPr>
          <p:cNvPr id="109" name="TextShape 6"/>
          <p:cNvSpPr txBox="1"/>
          <p:nvPr/>
        </p:nvSpPr>
        <p:spPr>
          <a:xfrm rot="16200000">
            <a:off x="9214560" y="310752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Vilstrup1974</a:t>
            </a:r>
            <a:endParaRPr/>
          </a:p>
        </p:txBody>
      </p:sp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46692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5400">
                <a:latin typeface="Roboto Light"/>
              </a:rPr>
              <a:t>ADME </a:t>
            </a:r>
            <a:endParaRPr/>
          </a:p>
        </p:txBody>
      </p:sp>
      <p:pic>
        <p:nvPicPr>
          <p:cNvPr id="4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7200" y="1828800"/>
            <a:ext cx="4141440" cy="2194560"/>
          </a:xfrm>
          <a:prstGeom prst="rect">
            <a:avLst/>
          </a:prstGeom>
          <a:ln>
            <a:noFill/>
          </a:ln>
        </p:spPr>
      </p:pic>
      <p:pic>
        <p:nvPicPr>
          <p:cNvPr id="44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70520" y="4206240"/>
            <a:ext cx="5944680" cy="290844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834080" y="2135160"/>
            <a:ext cx="4950000" cy="452160"/>
          </a:xfrm>
          <a:prstGeom prst="rect">
            <a:avLst/>
          </a:prstGeom>
          <a:ln>
            <a:noFill/>
          </a:ln>
        </p:spPr>
      </p:pic>
      <p:pic>
        <p:nvPicPr>
          <p:cNvPr id="450" name="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4872600" y="2667960"/>
            <a:ext cx="4835880" cy="441000"/>
          </a:xfrm>
          <a:prstGeom prst="rect">
            <a:avLst/>
          </a:prstGeom>
          <a:ln>
            <a:noFill/>
          </a:ln>
        </p:spPr>
      </p:pic>
      <p:sp>
        <p:nvSpPr>
          <p:cNvPr id="451" name="TextShape 2"/>
          <p:cNvSpPr txBox="1"/>
          <p:nvPr/>
        </p:nvSpPr>
        <p:spPr>
          <a:xfrm>
            <a:off x="466920" y="1280160"/>
            <a:ext cx="51382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Absorption, Distribution, Metabolism, Elimination </a:t>
            </a:r>
            <a:endParaRPr/>
          </a:p>
        </p:txBody>
      </p:sp>
      <p:sp>
        <p:nvSpPr>
          <p:cNvPr id="452" name="TextShape 3"/>
          <p:cNvSpPr txBox="1"/>
          <p:nvPr/>
        </p:nvSpPr>
        <p:spPr>
          <a:xfrm rot="16200000">
            <a:off x="-458280" y="614736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Rowland2011</a:t>
            </a:r>
            <a:endParaRPr/>
          </a:p>
        </p:txBody>
      </p:sp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extShape 1"/>
          <p:cNvSpPr txBox="1"/>
          <p:nvPr/>
        </p:nvSpPr>
        <p:spPr>
          <a:xfrm>
            <a:off x="595080" y="822960"/>
            <a:ext cx="3702600" cy="10058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Every substance is different (ADME), physiology stays the same</a:t>
            </a:r>
            <a:endParaRPr/>
          </a:p>
        </p:txBody>
      </p:sp>
      <p:pic>
        <p:nvPicPr>
          <p:cNvPr id="4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528440" y="756360"/>
            <a:ext cx="4889880" cy="5187240"/>
          </a:xfrm>
          <a:prstGeom prst="rect">
            <a:avLst/>
          </a:prstGeom>
          <a:ln>
            <a:noFill/>
          </a:ln>
        </p:spPr>
      </p:pic>
      <p:sp>
        <p:nvSpPr>
          <p:cNvPr id="455" name="TextShape 2"/>
          <p:cNvSpPr txBox="1"/>
          <p:nvPr/>
        </p:nvSpPr>
        <p:spPr>
          <a:xfrm rot="16200000">
            <a:off x="8848800" y="500040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Rowland2011</a:t>
            </a:r>
            <a:endParaRPr/>
          </a:p>
        </p:txBody>
      </p:sp>
      <p:pic>
        <p:nvPicPr>
          <p:cNvPr id="4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371600" y="1500840"/>
            <a:ext cx="2743200" cy="3528360"/>
          </a:xfrm>
          <a:prstGeom prst="rect">
            <a:avLst/>
          </a:prstGeom>
          <a:ln>
            <a:noFill/>
          </a:ln>
        </p:spPr>
      </p:pic>
      <p:sp>
        <p:nvSpPr>
          <p:cNvPr id="457" name="TextShape 3"/>
          <p:cNvSpPr txBox="1"/>
          <p:nvPr/>
        </p:nvSpPr>
        <p:spPr>
          <a:xfrm rot="16200000">
            <a:off x="344880" y="420480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Kuepfer2016</a:t>
            </a:r>
            <a:endParaRPr/>
          </a:p>
        </p:txBody>
      </p:sp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5226480" y="616680"/>
            <a:ext cx="4374720" cy="56926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ODE systems (differential equations)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Compartments</a:t>
            </a:r>
            <a:r>
              <a:rPr lang="en-US" sz="2000">
                <a:latin typeface="Roboto"/>
              </a:rPr>
              <a:t>: organs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State variables</a:t>
            </a:r>
            <a:r>
              <a:rPr lang="en-US" sz="2000">
                <a:latin typeface="Roboto"/>
              </a:rPr>
              <a:t>: drug &amp; metabolite amounts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Rate rules 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Blood flows, Transport, Disposition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Metabolism, Elimination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Absorption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Parameters</a:t>
            </a:r>
            <a:r>
              <a:rPr lang="en-US" sz="2000">
                <a:latin typeface="Roboto"/>
              </a:rPr>
              <a:t>: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Tissue partition coefficients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Protein binding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Kinetic parameter (transport &amp; elimination)</a:t>
            </a:r>
            <a:endParaRPr/>
          </a:p>
          <a:p>
            <a:pPr lvl="2">
              <a:buSzPct val="45000"/>
              <a:buFont typeface="StarSymbol"/>
              <a:buChar char=""/>
            </a:pPr>
            <a:r>
              <a:rPr lang="en-US" sz="1600">
                <a:latin typeface="Roboto"/>
              </a:rPr>
              <a:t>Blood flows, organ volumes, …</a:t>
            </a:r>
            <a:endParaRPr/>
          </a:p>
          <a:p>
            <a:pPr lvl="2">
              <a:buSzPct val="45000"/>
              <a:buFont typeface="StarSymbol"/>
              <a:buChar char=""/>
            </a:pP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Result: Time dependent concentrations of substances/drugs in organs, blood &amp; urin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High pharmacological relevance since it enables the estimation of drug exposure not only in plasma but also at the site of action</a:t>
            </a:r>
            <a:endParaRPr/>
          </a:p>
        </p:txBody>
      </p:sp>
      <p:pic>
        <p:nvPicPr>
          <p:cNvPr id="4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14400" y="197280"/>
            <a:ext cx="3814560" cy="455760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900000" y="5029200"/>
            <a:ext cx="4312080" cy="2171520"/>
          </a:xfrm>
          <a:prstGeom prst="rect">
            <a:avLst/>
          </a:prstGeom>
          <a:ln>
            <a:noFill/>
          </a:ln>
        </p:spPr>
      </p:pic>
      <p:sp>
        <p:nvSpPr>
          <p:cNvPr id="461" name="TextShape 2"/>
          <p:cNvSpPr txBox="1"/>
          <p:nvPr/>
        </p:nvSpPr>
        <p:spPr>
          <a:xfrm rot="16200000">
            <a:off x="-458280" y="614736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Rowland2011</a:t>
            </a:r>
            <a:endParaRPr/>
          </a:p>
        </p:txBody>
      </p:sp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r"/>
            <a:r>
              <a:rPr lang="en-US" sz="5400">
                <a:latin typeface="Roboto Light"/>
              </a:rPr>
              <a:t>Analysis</a:t>
            </a:r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6126480" y="1768680"/>
            <a:ext cx="3448440" cy="4384440"/>
          </a:xfrm>
          <a:prstGeom prst="rect">
            <a:avLst/>
          </a:prstGeom>
        </p:spPr>
        <p:txBody>
          <a:bodyPr lIns="0" rIns="0" tIns="0" bIns="0"/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C</a:t>
            </a:r>
            <a:r>
              <a:rPr b="1" lang="en-US" sz="2000" baseline="-33000">
                <a:latin typeface="Roboto"/>
              </a:rPr>
              <a:t>max</a:t>
            </a:r>
            <a:r>
              <a:rPr lang="en-US" sz="2000" baseline="-33000">
                <a:latin typeface="Roboto"/>
              </a:rPr>
              <a:t> </a:t>
            </a:r>
            <a:r>
              <a:rPr lang="en-US" sz="2000">
                <a:latin typeface="Roboto"/>
              </a:rPr>
              <a:t>: Maximal concentration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T</a:t>
            </a:r>
            <a:r>
              <a:rPr b="1" lang="en-US" sz="2000" baseline="-33000">
                <a:latin typeface="Roboto"/>
              </a:rPr>
              <a:t>max</a:t>
            </a:r>
            <a:r>
              <a:rPr lang="en-US" sz="2000">
                <a:latin typeface="Roboto"/>
              </a:rPr>
              <a:t> : time of maximal concentration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AUC</a:t>
            </a:r>
            <a:r>
              <a:rPr lang="en-US" sz="2000">
                <a:latin typeface="Roboto"/>
              </a:rPr>
              <a:t> : area under the curve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k</a:t>
            </a:r>
            <a:r>
              <a:rPr b="1" lang="en-US" sz="2000" baseline="-33000">
                <a:latin typeface="Roboto"/>
              </a:rPr>
              <a:t>el</a:t>
            </a:r>
            <a:r>
              <a:rPr lang="en-US" sz="2000">
                <a:latin typeface="Roboto"/>
              </a:rPr>
              <a:t>: elimination rate</a:t>
            </a:r>
            <a:r>
              <a:rPr lang="en-US" sz="2000">
                <a:latin typeface="Roboto"/>
              </a:rPr>
              <a:t>
</a:t>
            </a:r>
            <a:r>
              <a:rPr lang="en-US" sz="2000">
                <a:latin typeface="Roboto"/>
              </a:rPr>
              <a:t>fitting linear part of terminal phase (log)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t</a:t>
            </a:r>
            <a:r>
              <a:rPr b="1" lang="en-US" sz="2000" baseline="-33000">
                <a:latin typeface="Roboto"/>
              </a:rPr>
              <a:t>1/2</a:t>
            </a:r>
            <a:r>
              <a:rPr lang="en-US" sz="2000" baseline="-33000">
                <a:latin typeface="Roboto"/>
              </a:rPr>
              <a:t>  </a:t>
            </a:r>
            <a:r>
              <a:rPr lang="en-US" sz="2000">
                <a:latin typeface="Roboto"/>
              </a:rPr>
              <a:t>: half-life (= ln2/k</a:t>
            </a:r>
            <a:r>
              <a:rPr lang="en-US" sz="2000" baseline="-33000">
                <a:latin typeface="Roboto"/>
              </a:rPr>
              <a:t>el</a:t>
            </a:r>
            <a:r>
              <a:rPr lang="en-US" sz="2000">
                <a:latin typeface="Roboto"/>
              </a:rPr>
              <a:t>)</a:t>
            </a:r>
            <a:r>
              <a:rPr lang="en-US" sz="2000">
                <a:latin typeface="Roboto"/>
              </a:rPr>
              <a:t>
</a:t>
            </a:r>
            <a:r>
              <a:rPr lang="en-US" sz="2000">
                <a:latin typeface="Roboto"/>
              </a:rPr>
              <a:t>time for concentration to fall to half 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Vd</a:t>
            </a:r>
            <a:r>
              <a:rPr lang="en-US" sz="2000">
                <a:latin typeface="Roboto"/>
              </a:rPr>
              <a:t>: volume of distribution </a:t>
            </a:r>
            <a:r>
              <a:rPr lang="en-US" sz="2000">
                <a:latin typeface="Roboto"/>
              </a:rPr>
              <a:t>
</a:t>
            </a:r>
            <a:r>
              <a:rPr lang="en-US" sz="2000">
                <a:latin typeface="Roboto"/>
              </a:rPr>
              <a:t>(= CL/k), dilution space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CL</a:t>
            </a:r>
            <a:r>
              <a:rPr lang="en-US" sz="2000">
                <a:latin typeface="Roboto"/>
              </a:rPr>
              <a:t>: clearance (=Dose/AUC, =Dose/C(0)</a:t>
            </a:r>
            <a:r>
              <a:rPr lang="en-US" sz="2000" baseline="-33000">
                <a:latin typeface="Roboto"/>
              </a:rPr>
              <a:t>extrapolated</a:t>
            </a:r>
            <a:r>
              <a:rPr lang="en-US" sz="2000">
                <a:latin typeface="Roboto"/>
              </a:rPr>
              <a:t>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 baseline="-33000">
                <a:latin typeface="Roboto"/>
              </a:rPr>
              <a:t> </a:t>
            </a:r>
            <a:endParaRPr/>
          </a:p>
        </p:txBody>
      </p:sp>
      <p:pic>
        <p:nvPicPr>
          <p:cNvPr id="46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4160" y="790920"/>
            <a:ext cx="4966560" cy="2500920"/>
          </a:xfrm>
          <a:prstGeom prst="rect">
            <a:avLst/>
          </a:prstGeom>
          <a:ln>
            <a:noFill/>
          </a:ln>
        </p:spPr>
      </p:pic>
      <p:pic>
        <p:nvPicPr>
          <p:cNvPr id="46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006560" y="3383280"/>
            <a:ext cx="4754160" cy="4032720"/>
          </a:xfrm>
          <a:prstGeom prst="rect">
            <a:avLst/>
          </a:prstGeom>
          <a:ln>
            <a:noFill/>
          </a:ln>
        </p:spPr>
      </p:pic>
      <p:sp>
        <p:nvSpPr>
          <p:cNvPr id="466" name="TextShape 3"/>
          <p:cNvSpPr txBox="1"/>
          <p:nvPr/>
        </p:nvSpPr>
        <p:spPr>
          <a:xfrm rot="16200000">
            <a:off x="-458280" y="614736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Rowland2011</a:t>
            </a:r>
            <a:endParaRPr/>
          </a:p>
        </p:txBody>
      </p:sp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Model Standards</a:t>
            </a:r>
            <a:endParaRPr/>
          </a:p>
        </p:txBody>
      </p:sp>
      <p:sp>
        <p:nvSpPr>
          <p:cNvPr id="468" name="TextShape 2"/>
          <p:cNvSpPr txBox="1"/>
          <p:nvPr/>
        </p:nvSpPr>
        <p:spPr>
          <a:xfrm>
            <a:off x="503640" y="1768680"/>
            <a:ext cx="5074200" cy="438444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SBML: Systems Biology Markup Language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Standard machine-readable format for model exchange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Reproducibility &amp; Exchange of models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Re-usability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Annotations (Semantic information)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Tool support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Simulators: COPASI, roadrunner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Model databases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Visualization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Analysis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... </a:t>
            </a:r>
            <a:endParaRPr/>
          </a:p>
        </p:txBody>
      </p:sp>
      <p:pic>
        <p:nvPicPr>
          <p:cNvPr id="4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936560" y="707760"/>
            <a:ext cx="1298880" cy="572400"/>
          </a:xfrm>
          <a:prstGeom prst="rect">
            <a:avLst/>
          </a:prstGeom>
          <a:ln>
            <a:noFill/>
          </a:ln>
        </p:spPr>
      </p:pic>
      <p:pic>
        <p:nvPicPr>
          <p:cNvPr id="47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5303520" y="1802520"/>
            <a:ext cx="6443640" cy="441540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What are PKPD models?</a:t>
            </a:r>
            <a:endParaRPr/>
          </a:p>
        </p:txBody>
      </p:sp>
      <p:sp>
        <p:nvSpPr>
          <p:cNvPr id="111" name="TextShape 2"/>
          <p:cNvSpPr txBox="1"/>
          <p:nvPr/>
        </p:nvSpPr>
        <p:spPr>
          <a:xfrm>
            <a:off x="503640" y="1768680"/>
            <a:ext cx="5805720" cy="481500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PKPD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P</a:t>
            </a:r>
            <a:r>
              <a:rPr lang="en-US" sz="2000">
                <a:latin typeface="Roboto"/>
              </a:rPr>
              <a:t>harmaco</a:t>
            </a:r>
            <a:r>
              <a:rPr b="1" lang="en-US" sz="2000">
                <a:latin typeface="Roboto"/>
              </a:rPr>
              <a:t>K</a:t>
            </a:r>
            <a:r>
              <a:rPr lang="en-US" sz="2000">
                <a:latin typeface="Roboto"/>
              </a:rPr>
              <a:t>inetics: determines fate of substances administered to organism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P</a:t>
            </a:r>
            <a:r>
              <a:rPr lang="en-US" sz="2000">
                <a:latin typeface="Roboto"/>
              </a:rPr>
              <a:t>harmaco</a:t>
            </a:r>
            <a:r>
              <a:rPr b="1" lang="en-US" sz="2000">
                <a:latin typeface="Roboto"/>
              </a:rPr>
              <a:t>D</a:t>
            </a:r>
            <a:r>
              <a:rPr lang="en-US" sz="2000">
                <a:latin typeface="Roboto"/>
              </a:rPr>
              <a:t>ynamics is the study of how the drug affects the organism</a:t>
            </a:r>
            <a:endParaRPr/>
          </a:p>
          <a:p>
            <a:pPr>
              <a:buSzPct val="45000"/>
              <a:buFont typeface="StarSymbol"/>
              <a:buChar char=""/>
            </a:pPr>
            <a:r>
              <a:rPr lang="en-US" sz="2800">
                <a:latin typeface="Roboto"/>
              </a:rPr>
              <a:t>PKPD Models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human/animal physiology in the computer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combine information on the drug with knowledge on the physiology and biology at organism level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Specific models for certain drugs &amp; substances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lang="en-US" sz="2000">
                <a:latin typeface="Roboto"/>
              </a:rPr>
              <a:t>contain explicit representation of the organs most relevant for </a:t>
            </a:r>
            <a:r>
              <a:rPr b="1" lang="en-US" sz="2000">
                <a:latin typeface="Roboto"/>
              </a:rPr>
              <a:t>Absorption, Distribution, Metabolism, Elimination (ADME)</a:t>
            </a:r>
            <a:endParaRPr/>
          </a:p>
          <a:p>
            <a:pPr lvl="1">
              <a:buSzPct val="45000"/>
              <a:buFont typeface="StarSymbol"/>
              <a:buChar char=""/>
            </a:pPr>
            <a:r>
              <a:rPr b="1" lang="en-US" sz="2000">
                <a:latin typeface="Roboto"/>
              </a:rPr>
              <a:t>Tissues are linked by arterial and venous blood compartments</a:t>
            </a:r>
            <a:r>
              <a:rPr lang="en-US" sz="2000">
                <a:latin typeface="Roboto"/>
              </a:rPr>
              <a:t> characterized by associated blood flow rates, tissue-partition coefficient , and permeability</a:t>
            </a:r>
            <a:endParaRPr/>
          </a:p>
          <a:p>
            <a:pPr lvl="1">
              <a:buSzPct val="45000"/>
              <a:buFont typeface="StarSymbol"/>
              <a:buChar char=""/>
            </a:pPr>
            <a:endParaRPr/>
          </a:p>
        </p:txBody>
      </p:sp>
      <p:pic>
        <p:nvPicPr>
          <p:cNvPr id="11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675120" y="2103120"/>
            <a:ext cx="2772720" cy="3566160"/>
          </a:xfrm>
          <a:prstGeom prst="rect">
            <a:avLst/>
          </a:prstGeom>
          <a:ln>
            <a:noFill/>
          </a:ln>
        </p:spPr>
      </p:pic>
      <p:sp>
        <p:nvSpPr>
          <p:cNvPr id="113" name="TextShape 3"/>
          <p:cNvSpPr txBox="1"/>
          <p:nvPr/>
        </p:nvSpPr>
        <p:spPr>
          <a:xfrm rot="16200000">
            <a:off x="8959680" y="475344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Kuepfer2016</a:t>
            </a:r>
            <a:endParaRPr/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PKPD Applications</a:t>
            </a:r>
            <a:endParaRPr/>
          </a:p>
        </p:txBody>
      </p:sp>
      <p:pic>
        <p:nvPicPr>
          <p:cNvPr id="11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8720" y="1461240"/>
            <a:ext cx="7594920" cy="5488200"/>
          </a:xfrm>
          <a:prstGeom prst="rect">
            <a:avLst/>
          </a:prstGeom>
          <a:ln>
            <a:noFill/>
          </a:ln>
        </p:spPr>
      </p:pic>
      <p:sp>
        <p:nvSpPr>
          <p:cNvPr id="116" name="TextShape 2"/>
          <p:cNvSpPr txBox="1"/>
          <p:nvPr/>
        </p:nvSpPr>
        <p:spPr>
          <a:xfrm>
            <a:off x="398520" y="4389120"/>
            <a:ext cx="161316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i="1" lang="en-US" sz="1400">
                <a:latin typeface="Arial"/>
              </a:rPr>
              <a:t>In silico</a:t>
            </a:r>
            <a:r>
              <a:rPr lang="en-US" sz="1400">
                <a:latin typeface="Arial"/>
              </a:rPr>
              <a:t> drug trials</a:t>
            </a:r>
            <a:endParaRPr/>
          </a:p>
        </p:txBody>
      </p:sp>
      <p:pic>
        <p:nvPicPr>
          <p:cNvPr id="11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6583680" y="3108960"/>
            <a:ext cx="3362040" cy="1713240"/>
          </a:xfrm>
          <a:prstGeom prst="rect">
            <a:avLst/>
          </a:prstGeom>
          <a:ln>
            <a:noFill/>
          </a:ln>
        </p:spPr>
      </p:pic>
      <p:sp>
        <p:nvSpPr>
          <p:cNvPr id="118" name="TextShape 3"/>
          <p:cNvSpPr txBox="1"/>
          <p:nvPr/>
        </p:nvSpPr>
        <p:spPr>
          <a:xfrm>
            <a:off x="8046720" y="2834640"/>
            <a:ext cx="1541520" cy="29016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400">
                <a:latin typeface="Arial"/>
              </a:rPr>
              <a:t>Individual Dosing</a:t>
            </a:r>
            <a:endParaRPr/>
          </a:p>
        </p:txBody>
      </p:sp>
      <p:sp>
        <p:nvSpPr>
          <p:cNvPr id="119" name="TextShape 4"/>
          <p:cNvSpPr txBox="1"/>
          <p:nvPr/>
        </p:nvSpPr>
        <p:spPr>
          <a:xfrm rot="16200000">
            <a:off x="9031680" y="587304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Kuepfer2016</a:t>
            </a:r>
            <a:endParaRPr/>
          </a:p>
        </p:txBody>
      </p:sp>
      <p:pic>
        <p:nvPicPr>
          <p:cNvPr id="12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57200" y="4618440"/>
            <a:ext cx="1463040" cy="50220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364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" name="TextShape 2"/>
          <p:cNvSpPr txBox="1"/>
          <p:nvPr/>
        </p:nvSpPr>
        <p:spPr>
          <a:xfrm>
            <a:off x="503640" y="1768680"/>
            <a:ext cx="9071280" cy="43844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457200"/>
            <a:ext cx="8382600" cy="6370920"/>
          </a:xfrm>
          <a:prstGeom prst="rect">
            <a:avLst/>
          </a:prstGeom>
          <a:ln>
            <a:noFill/>
          </a:ln>
        </p:spPr>
      </p:pic>
      <p:sp>
        <p:nvSpPr>
          <p:cNvPr id="124" name="TextShape 3"/>
          <p:cNvSpPr txBox="1"/>
          <p:nvPr/>
        </p:nvSpPr>
        <p:spPr>
          <a:xfrm rot="16200000">
            <a:off x="8685360" y="5237280"/>
            <a:ext cx="14853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 sz="1200">
                <a:latin typeface="Roboto"/>
              </a:rPr>
              <a:t>Kuepfer2016</a:t>
            </a:r>
            <a:endParaRPr/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364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5400">
                <a:latin typeface="Roboto Light"/>
              </a:rPr>
              <a:t>Caffeine PKPD</a:t>
            </a:r>
            <a:endParaRPr/>
          </a:p>
        </p:txBody>
      </p:sp>
      <p:sp>
        <p:nvSpPr>
          <p:cNvPr id="126" name="TextShape 2"/>
          <p:cNvSpPr txBox="1"/>
          <p:nvPr/>
        </p:nvSpPr>
        <p:spPr>
          <a:xfrm>
            <a:off x="2967480" y="3953160"/>
            <a:ext cx="378180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Caffeine &amp; smoking</a:t>
            </a:r>
            <a:endParaRPr/>
          </a:p>
          <a:p>
            <a:r>
              <a:rPr lang="en-US">
                <a:latin typeface="Arial"/>
              </a:rPr>
              <a:t>M. König, manuscript in preparation</a:t>
            </a:r>
            <a:endParaRPr/>
          </a:p>
        </p:txBody>
      </p:sp>
      <p:pic>
        <p:nvPicPr>
          <p:cNvPr id="1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103360" y="3823920"/>
            <a:ext cx="365760" cy="3657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34480" y="3823920"/>
            <a:ext cx="381240" cy="3812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